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handoutMasterIdLst>
    <p:handoutMasterId r:id="rId28"/>
  </p:handoutMasterIdLst>
  <p:sldIdLst>
    <p:sldId id="520" r:id="rId2"/>
    <p:sldId id="521" r:id="rId3"/>
    <p:sldId id="636" r:id="rId4"/>
    <p:sldId id="612" r:id="rId5"/>
    <p:sldId id="536" r:id="rId6"/>
    <p:sldId id="640" r:id="rId7"/>
    <p:sldId id="613" r:id="rId8"/>
    <p:sldId id="531" r:id="rId9"/>
    <p:sldId id="614" r:id="rId10"/>
    <p:sldId id="532" r:id="rId11"/>
    <p:sldId id="615" r:id="rId12"/>
    <p:sldId id="644" r:id="rId13"/>
    <p:sldId id="616" r:id="rId14"/>
    <p:sldId id="563" r:id="rId15"/>
    <p:sldId id="637" r:id="rId16"/>
    <p:sldId id="641" r:id="rId17"/>
    <p:sldId id="621" r:id="rId18"/>
    <p:sldId id="622" r:id="rId19"/>
    <p:sldId id="642" r:id="rId20"/>
    <p:sldId id="626" r:id="rId21"/>
    <p:sldId id="643" r:id="rId22"/>
    <p:sldId id="630" r:id="rId23"/>
    <p:sldId id="631" r:id="rId24"/>
    <p:sldId id="632" r:id="rId25"/>
    <p:sldId id="634" r:id="rId26"/>
  </p:sldIdLst>
  <p:sldSz cx="9144000" cy="6858000" type="screen4x3"/>
  <p:notesSz cx="6797675" cy="9928225"/>
  <p:defaultTextStyle>
    <a:defPPr>
      <a:defRPr lang="da-DK"/>
    </a:defPPr>
    <a:lvl1pPr algn="l" rtl="0" fontAlgn="base">
      <a:spcBef>
        <a:spcPct val="0"/>
      </a:spcBef>
      <a:spcAft>
        <a:spcPct val="0"/>
      </a:spcAft>
      <a:defRPr sz="1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1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1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1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1400" kern="1200">
        <a:solidFill>
          <a:schemeClr val="tx1"/>
        </a:solidFill>
        <a:latin typeface="Times New Roman" charset="0"/>
        <a:ea typeface="ＭＳ Ｐゴシック" charset="0"/>
        <a:cs typeface="+mn-cs"/>
      </a:defRPr>
    </a:lvl5pPr>
    <a:lvl6pPr marL="2286000" algn="l" defTabSz="457200" rtl="0" eaLnBrk="1" latinLnBrk="0" hangingPunct="1">
      <a:defRPr sz="1400" kern="1200">
        <a:solidFill>
          <a:schemeClr val="tx1"/>
        </a:solidFill>
        <a:latin typeface="Times New Roman" charset="0"/>
        <a:ea typeface="ＭＳ Ｐゴシック" charset="0"/>
        <a:cs typeface="+mn-cs"/>
      </a:defRPr>
    </a:lvl6pPr>
    <a:lvl7pPr marL="2743200" algn="l" defTabSz="457200" rtl="0" eaLnBrk="1" latinLnBrk="0" hangingPunct="1">
      <a:defRPr sz="1400" kern="1200">
        <a:solidFill>
          <a:schemeClr val="tx1"/>
        </a:solidFill>
        <a:latin typeface="Times New Roman" charset="0"/>
        <a:ea typeface="ＭＳ Ｐゴシック" charset="0"/>
        <a:cs typeface="+mn-cs"/>
      </a:defRPr>
    </a:lvl7pPr>
    <a:lvl8pPr marL="3200400" algn="l" defTabSz="457200" rtl="0" eaLnBrk="1" latinLnBrk="0" hangingPunct="1">
      <a:defRPr sz="1400" kern="1200">
        <a:solidFill>
          <a:schemeClr val="tx1"/>
        </a:solidFill>
        <a:latin typeface="Times New Roman" charset="0"/>
        <a:ea typeface="ＭＳ Ｐゴシック" charset="0"/>
        <a:cs typeface="+mn-cs"/>
      </a:defRPr>
    </a:lvl8pPr>
    <a:lvl9pPr marL="3657600" algn="l" defTabSz="457200" rtl="0" eaLnBrk="1" latinLnBrk="0" hangingPunct="1">
      <a:defRPr sz="1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3EE"/>
    <a:srgbClr val="AAC7E9"/>
    <a:srgbClr val="080808"/>
    <a:srgbClr val="BCB57D"/>
    <a:srgbClr val="CCECFF"/>
    <a:srgbClr val="FFCC00"/>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57" autoAdjust="0"/>
    <p:restoredTop sz="95273" autoAdjust="0"/>
  </p:normalViewPr>
  <p:slideViewPr>
    <p:cSldViewPr snapToGrid="0">
      <p:cViewPr varScale="1">
        <p:scale>
          <a:sx n="93" d="100"/>
          <a:sy n="93" d="100"/>
        </p:scale>
        <p:origin x="-1984" y="-104"/>
      </p:cViewPr>
      <p:guideLst>
        <p:guide orient="horz" pos="1235"/>
        <p:guide orient="horz" pos="3983"/>
        <p:guide orient="horz" pos="675"/>
        <p:guide orient="horz" pos="2377"/>
        <p:guide orient="horz" pos="3524"/>
        <p:guide orient="horz" pos="101"/>
        <p:guide orient="horz" pos="875"/>
        <p:guide orient="horz" pos="2126"/>
        <p:guide pos="227"/>
        <p:guide pos="2641"/>
        <p:guide pos="643"/>
        <p:guide pos="1330"/>
        <p:guide pos="3364"/>
        <p:guide/>
        <p:guide pos="4682"/>
        <p:guide pos="569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p:scale>
          <a:sx n="75" d="100"/>
          <a:sy n="75" d="100"/>
        </p:scale>
        <p:origin x="-2052" y="-198"/>
      </p:cViewPr>
      <p:guideLst>
        <p:guide orient="horz" pos="3128"/>
        <p:guide pos="2142"/>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image" Target="../media/image34.emf"/><Relationship Id="rId2"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t" anchorCtr="0" compatLnSpc="1">
            <a:prstTxWarp prst="textNoShape">
              <a:avLst/>
            </a:prstTxWarp>
          </a:bodyPr>
          <a:lstStyle>
            <a:lvl1pPr defTabSz="881063">
              <a:defRPr sz="1200"/>
            </a:lvl1pPr>
          </a:lstStyle>
          <a:p>
            <a:endParaRPr lang="da-DK"/>
          </a:p>
        </p:txBody>
      </p:sp>
      <p:sp>
        <p:nvSpPr>
          <p:cNvPr id="11267" name="Rectangle 3"/>
          <p:cNvSpPr>
            <a:spLocks noGrp="1" noChangeArrowheads="1"/>
          </p:cNvSpPr>
          <p:nvPr>
            <p:ph type="dt" sz="quarter" idx="1"/>
          </p:nvPr>
        </p:nvSpPr>
        <p:spPr bwMode="auto">
          <a:xfrm>
            <a:off x="385445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t" anchorCtr="0" compatLnSpc="1">
            <a:prstTxWarp prst="textNoShape">
              <a:avLst/>
            </a:prstTxWarp>
          </a:bodyPr>
          <a:lstStyle>
            <a:lvl1pPr algn="r" defTabSz="881063">
              <a:defRPr sz="1200"/>
            </a:lvl1pPr>
          </a:lstStyle>
          <a:p>
            <a:endParaRPr lang="da-DK"/>
          </a:p>
        </p:txBody>
      </p:sp>
      <p:sp>
        <p:nvSpPr>
          <p:cNvPr id="11268" name="Rectangle 4"/>
          <p:cNvSpPr>
            <a:spLocks noGrp="1" noChangeArrowheads="1"/>
          </p:cNvSpPr>
          <p:nvPr>
            <p:ph type="ftr" sz="quarter" idx="2"/>
          </p:nvPr>
        </p:nvSpPr>
        <p:spPr bwMode="auto">
          <a:xfrm>
            <a:off x="0" y="943133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b" anchorCtr="0" compatLnSpc="1">
            <a:prstTxWarp prst="textNoShape">
              <a:avLst/>
            </a:prstTxWarp>
          </a:bodyPr>
          <a:lstStyle>
            <a:lvl1pPr defTabSz="881063">
              <a:defRPr sz="1200"/>
            </a:lvl1pPr>
          </a:lstStyle>
          <a:p>
            <a:endParaRPr lang="da-DK"/>
          </a:p>
        </p:txBody>
      </p:sp>
      <p:sp>
        <p:nvSpPr>
          <p:cNvPr id="11269" name="Rectangle 5"/>
          <p:cNvSpPr>
            <a:spLocks noGrp="1" noChangeArrowheads="1"/>
          </p:cNvSpPr>
          <p:nvPr>
            <p:ph type="sldNum" sz="quarter" idx="3"/>
          </p:nvPr>
        </p:nvSpPr>
        <p:spPr bwMode="auto">
          <a:xfrm>
            <a:off x="3854450" y="943133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b" anchorCtr="0" compatLnSpc="1">
            <a:prstTxWarp prst="textNoShape">
              <a:avLst/>
            </a:prstTxWarp>
          </a:bodyPr>
          <a:lstStyle>
            <a:lvl1pPr algn="r" defTabSz="881063">
              <a:defRPr sz="1200"/>
            </a:lvl1pPr>
          </a:lstStyle>
          <a:p>
            <a:fld id="{29F064C2-48F5-A843-BA68-790F14E61926}" type="slidenum">
              <a:rPr lang="da-DK"/>
              <a:pPr/>
              <a:t>‹nr.›</a:t>
            </a:fld>
            <a:endParaRPr lang="da-DK"/>
          </a:p>
        </p:txBody>
      </p:sp>
    </p:spTree>
    <p:extLst>
      <p:ext uri="{BB962C8B-B14F-4D97-AF65-F5344CB8AC3E}">
        <p14:creationId xmlns:p14="http://schemas.microsoft.com/office/powerpoint/2010/main" val="291806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321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t" anchorCtr="0" compatLnSpc="1">
            <a:prstTxWarp prst="textNoShape">
              <a:avLst/>
            </a:prstTxWarp>
          </a:bodyPr>
          <a:lstStyle>
            <a:lvl1pPr defTabSz="881063">
              <a:defRPr sz="1200"/>
            </a:lvl1pPr>
          </a:lstStyle>
          <a:p>
            <a:endParaRPr lang="en-GB"/>
          </a:p>
        </p:txBody>
      </p:sp>
      <p:sp>
        <p:nvSpPr>
          <p:cNvPr id="62467" name="Rectangle 3"/>
          <p:cNvSpPr>
            <a:spLocks noGrp="1" noChangeArrowheads="1"/>
          </p:cNvSpPr>
          <p:nvPr>
            <p:ph type="dt" idx="1"/>
          </p:nvPr>
        </p:nvSpPr>
        <p:spPr bwMode="auto">
          <a:xfrm>
            <a:off x="3856038" y="0"/>
            <a:ext cx="2927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t" anchorCtr="0" compatLnSpc="1">
            <a:prstTxWarp prst="textNoShape">
              <a:avLst/>
            </a:prstTxWarp>
          </a:bodyPr>
          <a:lstStyle>
            <a:lvl1pPr algn="r" defTabSz="881063">
              <a:defRPr sz="1200"/>
            </a:lvl1pPr>
          </a:lstStyle>
          <a:p>
            <a:endParaRPr lang="en-GB"/>
          </a:p>
        </p:txBody>
      </p:sp>
      <p:sp>
        <p:nvSpPr>
          <p:cNvPr id="62468" name="Rectangle 4"/>
          <p:cNvSpPr>
            <a:spLocks noChangeArrowheads="1" noTextEdit="1"/>
          </p:cNvSpPr>
          <p:nvPr>
            <p:ph type="sldImg" idx="2"/>
          </p:nvPr>
        </p:nvSpPr>
        <p:spPr bwMode="auto">
          <a:xfrm>
            <a:off x="1376363" y="712788"/>
            <a:ext cx="4044950" cy="30337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925513" y="3922713"/>
            <a:ext cx="493395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2470" name="Rectangle 6"/>
          <p:cNvSpPr>
            <a:spLocks noGrp="1" noChangeArrowheads="1"/>
          </p:cNvSpPr>
          <p:nvPr>
            <p:ph type="ftr" sz="quarter" idx="4"/>
          </p:nvPr>
        </p:nvSpPr>
        <p:spPr bwMode="auto">
          <a:xfrm>
            <a:off x="0" y="9439275"/>
            <a:ext cx="29321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b" anchorCtr="0" compatLnSpc="1">
            <a:prstTxWarp prst="textNoShape">
              <a:avLst/>
            </a:prstTxWarp>
          </a:bodyPr>
          <a:lstStyle>
            <a:lvl1pPr defTabSz="881063">
              <a:defRPr sz="1200"/>
            </a:lvl1pPr>
          </a:lstStyle>
          <a:p>
            <a:endParaRPr lang="en-GB"/>
          </a:p>
        </p:txBody>
      </p:sp>
      <p:sp>
        <p:nvSpPr>
          <p:cNvPr id="62471" name="Rectangle 7"/>
          <p:cNvSpPr>
            <a:spLocks noGrp="1" noChangeArrowheads="1"/>
          </p:cNvSpPr>
          <p:nvPr>
            <p:ph type="sldNum" sz="quarter" idx="5"/>
          </p:nvPr>
        </p:nvSpPr>
        <p:spPr bwMode="auto">
          <a:xfrm>
            <a:off x="3856038" y="9439275"/>
            <a:ext cx="29273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88118" tIns="44059" rIns="88118" bIns="44059" numCol="1" anchor="b" anchorCtr="0" compatLnSpc="1">
            <a:prstTxWarp prst="textNoShape">
              <a:avLst/>
            </a:prstTxWarp>
          </a:bodyPr>
          <a:lstStyle>
            <a:lvl1pPr algn="r" defTabSz="881063">
              <a:defRPr sz="1200"/>
            </a:lvl1pPr>
          </a:lstStyle>
          <a:p>
            <a:fld id="{63B3B068-274E-E747-9267-8FAD44850E72}" type="slidenum">
              <a:rPr lang="en-GB"/>
              <a:pPr/>
              <a:t>‹nr.›</a:t>
            </a:fld>
            <a:endParaRPr lang="en-GB"/>
          </a:p>
        </p:txBody>
      </p:sp>
    </p:spTree>
    <p:extLst>
      <p:ext uri="{BB962C8B-B14F-4D97-AF65-F5344CB8AC3E}">
        <p14:creationId xmlns:p14="http://schemas.microsoft.com/office/powerpoint/2010/main" val="2327758489"/>
      </p:ext>
    </p:extLst>
  </p:cSld>
  <p:clrMap bg1="lt1" tx1="dk1" bg2="lt2" tx2="dk2" accent1="accent1" accent2="accent2" accent3="accent3" accent4="accent4" accent5="accent5" accent6="accent6" hlink="hlink" folHlink="folHlink"/>
  <p:notesStyle>
    <a:lvl1pPr indent="177800" algn="l" rtl="0" fontAlgn="base">
      <a:spcBef>
        <a:spcPct val="30000"/>
      </a:spcBef>
      <a:spcAft>
        <a:spcPct val="0"/>
      </a:spcAft>
      <a:defRPr sz="1200" kern="1200">
        <a:solidFill>
          <a:schemeClr val="tx1"/>
        </a:solidFill>
        <a:latin typeface="Arial" charset="0"/>
        <a:ea typeface="ＭＳ Ｐゴシック" charset="0"/>
        <a:cs typeface="+mn-cs"/>
      </a:defRPr>
    </a:lvl1pPr>
    <a:lvl2pPr marL="357188" indent="176213" algn="l" rtl="0" fontAlgn="base">
      <a:spcBef>
        <a:spcPct val="30000"/>
      </a:spcBef>
      <a:spcAft>
        <a:spcPct val="0"/>
      </a:spcAft>
      <a:defRPr sz="1200" kern="1200">
        <a:solidFill>
          <a:schemeClr val="tx1"/>
        </a:solidFill>
        <a:latin typeface="Arial" charset="0"/>
        <a:ea typeface="ＭＳ Ｐゴシック" charset="0"/>
        <a:cs typeface="+mn-cs"/>
      </a:defRPr>
    </a:lvl2pPr>
    <a:lvl3pPr marL="712788" indent="188913" algn="l" rtl="0" fontAlgn="base">
      <a:spcBef>
        <a:spcPct val="30000"/>
      </a:spcBef>
      <a:spcAft>
        <a:spcPct val="0"/>
      </a:spcAft>
      <a:defRPr sz="1200" kern="1200">
        <a:solidFill>
          <a:schemeClr val="tx1"/>
        </a:solidFill>
        <a:latin typeface="Arial" charset="0"/>
        <a:ea typeface="ＭＳ Ｐゴシック" charset="0"/>
        <a:cs typeface="+mn-cs"/>
      </a:defRPr>
    </a:lvl3pPr>
    <a:lvl4pPr marL="1081088" indent="176213" algn="l" rtl="0" fontAlgn="base">
      <a:spcBef>
        <a:spcPct val="30000"/>
      </a:spcBef>
      <a:spcAft>
        <a:spcPct val="0"/>
      </a:spcAft>
      <a:defRPr sz="1200" kern="1200">
        <a:solidFill>
          <a:schemeClr val="tx1"/>
        </a:solidFill>
        <a:latin typeface="Arial" charset="0"/>
        <a:ea typeface="ＭＳ Ｐゴシック" charset="0"/>
        <a:cs typeface="+mn-cs"/>
      </a:defRPr>
    </a:lvl4pPr>
    <a:lvl5pPr marL="1436688" indent="176213"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F3CFC-3324-644D-B3F8-FD2126390E12}" type="slidenum">
              <a:rPr lang="en-GB"/>
              <a:pPr/>
              <a:t>1</a:t>
            </a:fld>
            <a:endParaRPr lang="en-GB"/>
          </a:p>
        </p:txBody>
      </p:sp>
      <p:sp>
        <p:nvSpPr>
          <p:cNvPr id="688130"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688131" name="Rectangle 3"/>
          <p:cNvSpPr>
            <a:spLocks noGrp="1" noChangeArrowheads="1"/>
          </p:cNvSpPr>
          <p:nvPr>
            <p:ph type="body" idx="1"/>
          </p:nvPr>
        </p:nvSpPr>
        <p:spPr/>
        <p:txBody>
          <a:bodyPr/>
          <a:lstStyle/>
          <a:p>
            <a:pPr indent="0"/>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DDFFE-9B52-5348-99AB-C4ADAD9CDC1E}" type="slidenum">
              <a:rPr lang="en-GB"/>
              <a:pPr/>
              <a:t>11</a:t>
            </a:fld>
            <a:endParaRPr lang="en-GB"/>
          </a:p>
        </p:txBody>
      </p:sp>
      <p:sp>
        <p:nvSpPr>
          <p:cNvPr id="9256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4A1A6-F4FC-934E-A28A-81F30D331843}" type="slidenum">
              <a:rPr lang="en-GB"/>
              <a:pPr/>
              <a:t>12</a:t>
            </a:fld>
            <a:endParaRPr lang="en-GB"/>
          </a:p>
        </p:txBody>
      </p:sp>
      <p:sp>
        <p:nvSpPr>
          <p:cNvPr id="1000450"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100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12B0C-1E25-D941-AE46-8DC89ED48E0D}" type="slidenum">
              <a:rPr lang="en-GB"/>
              <a:pPr/>
              <a:t>13</a:t>
            </a:fld>
            <a:endParaRPr lang="en-GB"/>
          </a:p>
        </p:txBody>
      </p:sp>
      <p:sp>
        <p:nvSpPr>
          <p:cNvPr id="9277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95635-7EC9-3B45-9E14-9B90832EBEB1}" type="slidenum">
              <a:rPr lang="en-GB"/>
              <a:pPr/>
              <a:t>14</a:t>
            </a:fld>
            <a:endParaRPr lang="en-GB"/>
          </a:p>
        </p:txBody>
      </p:sp>
      <p:sp>
        <p:nvSpPr>
          <p:cNvPr id="803842"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DA0B6-0B41-FF43-9ABE-446DE4D83BF9}" type="slidenum">
              <a:rPr lang="en-GB"/>
              <a:pPr/>
              <a:t>15</a:t>
            </a:fld>
            <a:endParaRPr lang="en-GB"/>
          </a:p>
        </p:txBody>
      </p:sp>
      <p:sp>
        <p:nvSpPr>
          <p:cNvPr id="9666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58BB6-B41A-C147-9A19-0EF7CD85A5E5}" type="slidenum">
              <a:rPr lang="en-GB"/>
              <a:pPr/>
              <a:t>17</a:t>
            </a:fld>
            <a:endParaRPr lang="en-GB"/>
          </a:p>
        </p:txBody>
      </p:sp>
      <p:sp>
        <p:nvSpPr>
          <p:cNvPr id="934914"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72ED9-B7DD-0F47-B168-097391739E30}" type="slidenum">
              <a:rPr lang="en-GB"/>
              <a:pPr/>
              <a:t>18</a:t>
            </a:fld>
            <a:endParaRPr lang="en-GB"/>
          </a:p>
        </p:txBody>
      </p:sp>
      <p:sp>
        <p:nvSpPr>
          <p:cNvPr id="936962"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93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F4E0-D4E8-F542-BE7D-9482A56D345A}" type="slidenum">
              <a:rPr lang="en-GB"/>
              <a:pPr/>
              <a:t>22</a:t>
            </a:fld>
            <a:endParaRPr lang="en-GB"/>
          </a:p>
        </p:txBody>
      </p:sp>
      <p:sp>
        <p:nvSpPr>
          <p:cNvPr id="9472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269EF-1CC8-D14E-BB1C-CCC8F7431DAC}" type="slidenum">
              <a:rPr lang="en-GB"/>
              <a:pPr/>
              <a:t>24</a:t>
            </a:fld>
            <a:endParaRPr lang="en-GB"/>
          </a:p>
        </p:txBody>
      </p:sp>
      <p:sp>
        <p:nvSpPr>
          <p:cNvPr id="9502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50275" name="Rectangle 3"/>
          <p:cNvSpPr>
            <a:spLocks noGrp="1" noChangeArrowheads="1"/>
          </p:cNvSpPr>
          <p:nvPr>
            <p:ph type="body" idx="1"/>
          </p:nvPr>
        </p:nvSpPr>
        <p:spPr/>
        <p:txBody>
          <a:bodyPr/>
          <a:lstStyle/>
          <a:p>
            <a:r>
              <a:rPr lang="da-DK"/>
              <a:t>Der er – som allerede nævnt – helt normale usikkerheder knyttet til de forventninger, vi lægger frem: Råvarepriser, valutakurser og fugleinfluenza, blandt andet. Derfor dette sædvanlige forbehold for fremadrettede udsagn. </a:t>
            </a:r>
          </a:p>
          <a:p>
            <a:r>
              <a:rPr lang="da-DK"/>
              <a:t>KLIK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4409E-3B5D-EE43-A639-319F1F016934}" type="slidenum">
              <a:rPr lang="en-GB"/>
              <a:pPr/>
              <a:t>25</a:t>
            </a:fld>
            <a:endParaRPr lang="en-GB"/>
          </a:p>
        </p:txBody>
      </p:sp>
      <p:sp>
        <p:nvSpPr>
          <p:cNvPr id="954370" name="Rectangle 2"/>
          <p:cNvSpPr>
            <a:spLocks noChangeArrowheads="1" noTextEdit="1"/>
          </p:cNvSpPr>
          <p:nvPr>
            <p:ph type="sldImg"/>
          </p:nvPr>
        </p:nvSpPr>
        <p:spPr>
          <a:xfrm>
            <a:off x="1370013" y="714375"/>
            <a:ext cx="4043362" cy="3032125"/>
          </a:xfrm>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pPr indent="0"/>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E7253-8693-3048-BA12-44D5A8945863}" type="slidenum">
              <a:rPr lang="en-GB"/>
              <a:pPr/>
              <a:t>2</a:t>
            </a:fld>
            <a:endParaRPr lang="en-GB"/>
          </a:p>
        </p:txBody>
      </p:sp>
      <p:sp>
        <p:nvSpPr>
          <p:cNvPr id="696322" name="Rectangle 2"/>
          <p:cNvSpPr>
            <a:spLocks noChangeArrowheads="1" noTextEdit="1"/>
          </p:cNvSpPr>
          <p:nvPr>
            <p:ph type="sldImg"/>
          </p:nvPr>
        </p:nvSpPr>
        <p:spPr>
          <a:xfrm>
            <a:off x="1370013" y="714375"/>
            <a:ext cx="4043362" cy="3032125"/>
          </a:xfrm>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E0AEB-588F-5249-A99D-695A2F3DDE84}" type="slidenum">
              <a:rPr lang="en-GB"/>
              <a:pPr/>
              <a:t>3</a:t>
            </a:fld>
            <a:endParaRPr lang="en-GB"/>
          </a:p>
        </p:txBody>
      </p:sp>
      <p:sp>
        <p:nvSpPr>
          <p:cNvPr id="964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3"/>
          <p:cNvSpPr>
            <a:spLocks noGrp="1" noChangeArrowheads="1"/>
          </p:cNvSpPr>
          <p:nvPr>
            <p:ph type="body" idx="1"/>
          </p:nvPr>
        </p:nvSpPr>
        <p:spPr/>
        <p:txBody>
          <a:bodyPr/>
          <a:lstStyle/>
          <a:p>
            <a:pPr>
              <a:buFontTx/>
              <a:buChar char="-"/>
            </a:pPr>
            <a:r>
              <a:rPr lang="da-DK"/>
              <a:t>SP Group er – kort fortalt – Danmarks største uafhængige producent af emner i formstøbt plast og overfladebelægninger i forskellige materialer, herunder teflon. </a:t>
            </a:r>
          </a:p>
          <a:p>
            <a:pPr>
              <a:buFontTx/>
              <a:buChar char="-"/>
            </a:pPr>
            <a:r>
              <a:rPr lang="da-DK"/>
              <a:t>Vi er organiseret i 4 forretningsområder: </a:t>
            </a:r>
          </a:p>
          <a:p>
            <a:r>
              <a:rPr lang="da-DK"/>
              <a:t>Sprøjtestøbning er – som det ses af lagkagen øverst til højre - det største område. Dernæst kommer Polyuretan, Vakuumformning og Belægning. </a:t>
            </a:r>
          </a:p>
          <a:p>
            <a:pPr>
              <a:buFontTx/>
              <a:buChar char="-"/>
            </a:pPr>
            <a:r>
              <a:rPr lang="da-DK"/>
              <a:t>SP Group er underleverandør til en række industrier i det nordlige Europa. Vi er godt i gang med en internationalisering, hvor eksporten fra Danmark øges, og hvor vi samtidig opruster i Kina og Polen for </a:t>
            </a:r>
            <a:r>
              <a:rPr lang="da-DK" b="1"/>
              <a:t>både</a:t>
            </a:r>
            <a:r>
              <a:rPr lang="da-DK"/>
              <a:t> at betjene de lokale markeder </a:t>
            </a:r>
            <a:r>
              <a:rPr lang="da-DK" b="1"/>
              <a:t>og </a:t>
            </a:r>
            <a:r>
              <a:rPr lang="da-DK"/>
              <a:t>eksportere herfra. </a:t>
            </a:r>
          </a:p>
          <a:p>
            <a:pPr>
              <a:buFontTx/>
              <a:buChar char="-"/>
            </a:pPr>
            <a:r>
              <a:rPr lang="da-DK"/>
              <a:t>Vi udvider kort sagt vores markedsdækning og mindsker afhængigheden af det danske marked – men vokser samtidig i Danmark. </a:t>
            </a:r>
          </a:p>
          <a:p>
            <a:r>
              <a:rPr lang="da-DK"/>
              <a:t>Lagkagen nederst viser, hvor langt vi er kommet i en  internationalisering. Sidste år hentede vi 37 af hver 100 omsætningskroner </a:t>
            </a:r>
            <a:r>
              <a:rPr lang="da-DK" b="1"/>
              <a:t>uden for</a:t>
            </a:r>
            <a:r>
              <a:rPr lang="da-DK"/>
              <a:t> Danmark. I 2004 var andelen 31, og året før var den endnu lavere.  </a:t>
            </a:r>
          </a:p>
          <a:p>
            <a:r>
              <a:rPr lang="da-DK"/>
              <a:t>Ud over at være underleverandør til industrier i Nordeuropa har SP Group stærke positioner i udvalgte nicher, hvor vi er blandt de største i Europa eller globalt. I nogle af de nicher kontrollerer vi også varemærker og distribution. Det er for eksempel varemærkerne fra vore egne selskaber Ergomat og TPI, som jeg kommer tilbage til. </a:t>
            </a:r>
          </a:p>
          <a:p>
            <a:r>
              <a:rPr lang="da-DK"/>
              <a:t>Og apropos internationaliseringen: Vi har i dag selskaber i 8 lande, hvoraf nogle kom til sidste år. Flere lande er på vej. </a:t>
            </a:r>
          </a:p>
          <a:p>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19AF5-077B-FF47-BAA8-7296095A1571}" type="slidenum">
              <a:rPr lang="en-GB"/>
              <a:pPr/>
              <a:t>4</a:t>
            </a:fld>
            <a:endParaRPr lang="en-GB"/>
          </a:p>
        </p:txBody>
      </p:sp>
      <p:sp>
        <p:nvSpPr>
          <p:cNvPr id="919554"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91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B8223-5E27-CD4A-AC4F-6B34A6505CCE}" type="slidenum">
              <a:rPr lang="en-GB"/>
              <a:pPr/>
              <a:t>5</a:t>
            </a:fld>
            <a:endParaRPr lang="en-GB"/>
          </a:p>
        </p:txBody>
      </p:sp>
      <p:sp>
        <p:nvSpPr>
          <p:cNvPr id="745474"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74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473F1-C723-684C-AA88-E14088398FBC}" type="slidenum">
              <a:rPr lang="en-GB"/>
              <a:pPr/>
              <a:t>7</a:t>
            </a:fld>
            <a:endParaRPr lang="en-GB"/>
          </a:p>
        </p:txBody>
      </p:sp>
      <p:sp>
        <p:nvSpPr>
          <p:cNvPr id="921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AF544-9B00-4146-877C-FAB09575D3B9}" type="slidenum">
              <a:rPr lang="en-GB"/>
              <a:pPr/>
              <a:t>8</a:t>
            </a:fld>
            <a:endParaRPr lang="en-GB"/>
          </a:p>
        </p:txBody>
      </p:sp>
      <p:sp>
        <p:nvSpPr>
          <p:cNvPr id="735234"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73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49608-8D17-7641-9798-C81E42236393}" type="slidenum">
              <a:rPr lang="en-GB"/>
              <a:pPr/>
              <a:t>9</a:t>
            </a:fld>
            <a:endParaRPr lang="en-GB"/>
          </a:p>
        </p:txBody>
      </p:sp>
      <p:sp>
        <p:nvSpPr>
          <p:cNvPr id="923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7AAAC-6657-D24B-B9FC-960EBF657ED6}" type="slidenum">
              <a:rPr lang="en-GB"/>
              <a:pPr/>
              <a:t>10</a:t>
            </a:fld>
            <a:endParaRPr lang="en-GB"/>
          </a:p>
        </p:txBody>
      </p:sp>
      <p:sp>
        <p:nvSpPr>
          <p:cNvPr id="737282" name="Rectangle 2"/>
          <p:cNvSpPr>
            <a:spLocks noChangeArrowheads="1" noTextEdit="1"/>
          </p:cNvSpPr>
          <p:nvPr>
            <p:ph type="sldImg"/>
          </p:nvPr>
        </p:nvSpPr>
        <p:spPr>
          <a:xfrm>
            <a:off x="1368425" y="714375"/>
            <a:ext cx="4043363" cy="3032125"/>
          </a:xfrm>
          <a:ln/>
          <a:extLst>
            <a:ext uri="{FAA26D3D-D897-4be2-8F04-BA451C77F1D7}">
              <ma14:placeholderFlag xmlns:ma14="http://schemas.microsoft.com/office/mac/drawingml/2011/main" val="1"/>
            </a:ext>
          </a:extLst>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317458" name="Picture 10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1563"/>
            <a:ext cx="9144000"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17444" name="Group 1028"/>
          <p:cNvGrpSpPr>
            <a:grpSpLocks/>
          </p:cNvGrpSpPr>
          <p:nvPr userDrawn="1"/>
        </p:nvGrpSpPr>
        <p:grpSpPr bwMode="auto">
          <a:xfrm>
            <a:off x="6394450" y="5986463"/>
            <a:ext cx="2749550" cy="730250"/>
            <a:chOff x="226" y="3517"/>
            <a:chExt cx="2756" cy="732"/>
          </a:xfrm>
        </p:grpSpPr>
        <p:pic>
          <p:nvPicPr>
            <p:cNvPr id="317445" name="Picture 1029" descr="spgroup_sto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 y="3636"/>
              <a:ext cx="1817" cy="344"/>
            </a:xfrm>
            <a:prstGeom prst="rect">
              <a:avLst/>
            </a:prstGeom>
            <a:noFill/>
            <a:extLst>
              <a:ext uri="{909E8E84-426E-40dd-AFC4-6F175D3DCCD1}">
                <a14:hiddenFill xmlns:a14="http://schemas.microsoft.com/office/drawing/2010/main">
                  <a:solidFill>
                    <a:srgbClr val="FFFFFF"/>
                  </a:solidFill>
                </a14:hiddenFill>
              </a:ext>
            </a:extLst>
          </p:spPr>
        </p:pic>
        <p:pic>
          <p:nvPicPr>
            <p:cNvPr id="317446" name="Picture 1030" descr="sp_sto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 y="3517"/>
              <a:ext cx="912" cy="732"/>
            </a:xfrm>
            <a:prstGeom prst="rect">
              <a:avLst/>
            </a:prstGeom>
            <a:noFill/>
            <a:extLst>
              <a:ext uri="{909E8E84-426E-40dd-AFC4-6F175D3DCCD1}">
                <a14:hiddenFill xmlns:a14="http://schemas.microsoft.com/office/drawing/2010/main">
                  <a:solidFill>
                    <a:srgbClr val="FFFFFF"/>
                  </a:solidFill>
                </a14:hiddenFill>
              </a:ext>
            </a:extLst>
          </p:spPr>
        </p:pic>
      </p:grpSp>
      <p:sp>
        <p:nvSpPr>
          <p:cNvPr id="317447" name="Rectangle 1031"/>
          <p:cNvSpPr>
            <a:spLocks noChangeArrowheads="1"/>
          </p:cNvSpPr>
          <p:nvPr userDrawn="1"/>
        </p:nvSpPr>
        <p:spPr bwMode="auto">
          <a:xfrm>
            <a:off x="150813" y="3776663"/>
            <a:ext cx="4867275" cy="1817687"/>
          </a:xfrm>
          <a:prstGeom prst="rect">
            <a:avLst/>
          </a:prstGeom>
          <a:solidFill>
            <a:srgbClr val="06204D"/>
          </a:solidFill>
          <a:ln w="9525">
            <a:solidFill>
              <a:srgbClr val="06204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17448" name="Rectangle 1032"/>
          <p:cNvSpPr>
            <a:spLocks noChangeArrowheads="1"/>
          </p:cNvSpPr>
          <p:nvPr userDrawn="1"/>
        </p:nvSpPr>
        <p:spPr bwMode="auto">
          <a:xfrm>
            <a:off x="0" y="0"/>
            <a:ext cx="147638" cy="6858000"/>
          </a:xfrm>
          <a:prstGeom prst="rect">
            <a:avLst/>
          </a:prstGeom>
          <a:solidFill>
            <a:srgbClr val="C00000"/>
          </a:solidFill>
          <a:ln w="9525">
            <a:solidFill>
              <a:srgbClr val="C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2520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7050" y="139700"/>
            <a:ext cx="2174875" cy="6196013"/>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347663" y="139700"/>
            <a:ext cx="6376987" cy="6196013"/>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59228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p:nvPr>
        </p:nvSpPr>
        <p:spPr>
          <a:xfrm>
            <a:off x="363538" y="139700"/>
            <a:ext cx="8688387" cy="950913"/>
          </a:xfrm>
        </p:spPr>
        <p:txBody>
          <a:bodyPr/>
          <a:lstStyle/>
          <a:p>
            <a:r>
              <a:rPr lang="da-DK" smtClean="0"/>
              <a:t>Klik for at redigere i masteren</a:t>
            </a:r>
            <a:endParaRPr lang="da-DK"/>
          </a:p>
        </p:txBody>
      </p:sp>
      <p:sp>
        <p:nvSpPr>
          <p:cNvPr id="3" name="Pladsholder til tekst 2"/>
          <p:cNvSpPr>
            <a:spLocks noGrp="1"/>
          </p:cNvSpPr>
          <p:nvPr>
            <p:ph type="body" sz="half" idx="1"/>
          </p:nvPr>
        </p:nvSpPr>
        <p:spPr>
          <a:xfrm>
            <a:off x="347663" y="1370013"/>
            <a:ext cx="4211637" cy="49657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gram 3"/>
          <p:cNvSpPr>
            <a:spLocks noGrp="1"/>
          </p:cNvSpPr>
          <p:nvPr>
            <p:ph type="chart" sz="half" idx="2"/>
          </p:nvPr>
        </p:nvSpPr>
        <p:spPr>
          <a:xfrm>
            <a:off x="4711700" y="1370013"/>
            <a:ext cx="4213225" cy="4965700"/>
          </a:xfrm>
        </p:spPr>
        <p:txBody>
          <a:bodyPr/>
          <a:lstStyle/>
          <a:p>
            <a:endParaRPr lang="da-DK"/>
          </a:p>
        </p:txBody>
      </p:sp>
    </p:spTree>
    <p:extLst>
      <p:ext uri="{BB962C8B-B14F-4D97-AF65-F5344CB8AC3E}">
        <p14:creationId xmlns:p14="http://schemas.microsoft.com/office/powerpoint/2010/main" val="58602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363538" y="139700"/>
            <a:ext cx="8688387" cy="950913"/>
          </a:xfrm>
        </p:spPr>
        <p:txBody>
          <a:bodyPr/>
          <a:lstStyle/>
          <a:p>
            <a:r>
              <a:rPr lang="da-DK" smtClean="0"/>
              <a:t>Klik for at redigere i masteren</a:t>
            </a:r>
            <a:endParaRPr lang="da-DK"/>
          </a:p>
        </p:txBody>
      </p:sp>
      <p:sp>
        <p:nvSpPr>
          <p:cNvPr id="3" name="Pladsholder til indhold 2"/>
          <p:cNvSpPr>
            <a:spLocks noGrp="1"/>
          </p:cNvSpPr>
          <p:nvPr>
            <p:ph sz="half" idx="1"/>
          </p:nvPr>
        </p:nvSpPr>
        <p:spPr>
          <a:xfrm>
            <a:off x="347663" y="1370013"/>
            <a:ext cx="4211637" cy="49657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711700" y="1370013"/>
            <a:ext cx="4213225" cy="240665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711700" y="3929063"/>
            <a:ext cx="4213225" cy="240665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407571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363538" y="139700"/>
            <a:ext cx="8688387" cy="950913"/>
          </a:xfrm>
        </p:spPr>
        <p:txBody>
          <a:bodyPr/>
          <a:lstStyle/>
          <a:p>
            <a:r>
              <a:rPr lang="da-DK" smtClean="0"/>
              <a:t>Klik for at redigere i masteren</a:t>
            </a:r>
            <a:endParaRPr lang="da-DK"/>
          </a:p>
        </p:txBody>
      </p:sp>
      <p:sp>
        <p:nvSpPr>
          <p:cNvPr id="3" name="Pladsholder til tekst 2"/>
          <p:cNvSpPr>
            <a:spLocks noGrp="1"/>
          </p:cNvSpPr>
          <p:nvPr>
            <p:ph type="body" sz="half" idx="1"/>
          </p:nvPr>
        </p:nvSpPr>
        <p:spPr>
          <a:xfrm>
            <a:off x="347663" y="1370013"/>
            <a:ext cx="4211637" cy="49657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711700" y="1370013"/>
            <a:ext cx="4213225" cy="240665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711700" y="3929063"/>
            <a:ext cx="4213225" cy="240665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73605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363538" y="139700"/>
            <a:ext cx="8688387" cy="950913"/>
          </a:xfrm>
        </p:spPr>
        <p:txBody>
          <a:bodyPr/>
          <a:lstStyle/>
          <a:p>
            <a:r>
              <a:rPr lang="da-DK" smtClean="0"/>
              <a:t>Klik for at redigere i masteren</a:t>
            </a:r>
            <a:endParaRPr lang="da-DK"/>
          </a:p>
        </p:txBody>
      </p:sp>
      <p:sp>
        <p:nvSpPr>
          <p:cNvPr id="3" name="Pladsholder til tekst 2"/>
          <p:cNvSpPr>
            <a:spLocks noGrp="1"/>
          </p:cNvSpPr>
          <p:nvPr>
            <p:ph type="body" sz="half" idx="1"/>
          </p:nvPr>
        </p:nvSpPr>
        <p:spPr>
          <a:xfrm>
            <a:off x="347663" y="1370013"/>
            <a:ext cx="4211637" cy="49657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11700" y="1370013"/>
            <a:ext cx="4213225" cy="4965700"/>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4697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363538" y="139700"/>
            <a:ext cx="8688387" cy="950913"/>
          </a:xfrm>
        </p:spPr>
        <p:txBody>
          <a:bodyPr/>
          <a:lstStyle/>
          <a:p>
            <a:r>
              <a:rPr lang="da-DK" smtClean="0"/>
              <a:t>Klik for at redigere i masteren</a:t>
            </a:r>
            <a:endParaRPr lang="da-DK"/>
          </a:p>
        </p:txBody>
      </p:sp>
      <p:sp>
        <p:nvSpPr>
          <p:cNvPr id="3" name="Pladsholder til tabel 2"/>
          <p:cNvSpPr>
            <a:spLocks noGrp="1"/>
          </p:cNvSpPr>
          <p:nvPr>
            <p:ph type="tbl" idx="1"/>
          </p:nvPr>
        </p:nvSpPr>
        <p:spPr>
          <a:xfrm>
            <a:off x="347663" y="1370013"/>
            <a:ext cx="8577262" cy="4965700"/>
          </a:xfrm>
        </p:spPr>
        <p:txBody>
          <a:bodyPr/>
          <a:lstStyle/>
          <a:p>
            <a:endParaRPr lang="da-DK"/>
          </a:p>
        </p:txBody>
      </p:sp>
    </p:spTree>
    <p:extLst>
      <p:ext uri="{BB962C8B-B14F-4D97-AF65-F5344CB8AC3E}">
        <p14:creationId xmlns:p14="http://schemas.microsoft.com/office/powerpoint/2010/main" val="178113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74649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teksttypografierne i masteren</a:t>
            </a:r>
          </a:p>
        </p:txBody>
      </p:sp>
    </p:spTree>
    <p:extLst>
      <p:ext uri="{BB962C8B-B14F-4D97-AF65-F5344CB8AC3E}">
        <p14:creationId xmlns:p14="http://schemas.microsoft.com/office/powerpoint/2010/main" val="228730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347663" y="1370013"/>
            <a:ext cx="4211637"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11700" y="1370013"/>
            <a:ext cx="4213225"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8420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24826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Tree>
    <p:extLst>
      <p:ext uri="{BB962C8B-B14F-4D97-AF65-F5344CB8AC3E}">
        <p14:creationId xmlns:p14="http://schemas.microsoft.com/office/powerpoint/2010/main" val="168120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09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Tree>
    <p:extLst>
      <p:ext uri="{BB962C8B-B14F-4D97-AF65-F5344CB8AC3E}">
        <p14:creationId xmlns:p14="http://schemas.microsoft.com/office/powerpoint/2010/main" val="6556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Tree>
    <p:extLst>
      <p:ext uri="{BB962C8B-B14F-4D97-AF65-F5344CB8AC3E}">
        <p14:creationId xmlns:p14="http://schemas.microsoft.com/office/powerpoint/2010/main" val="2011136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 name="Rectangle 30"/>
          <p:cNvSpPr>
            <a:spLocks noGrp="1" noChangeArrowheads="1"/>
          </p:cNvSpPr>
          <p:nvPr>
            <p:ph type="title"/>
          </p:nvPr>
        </p:nvSpPr>
        <p:spPr bwMode="auto">
          <a:xfrm>
            <a:off x="363538" y="139700"/>
            <a:ext cx="868838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103" name="Rectangle 31"/>
          <p:cNvSpPr>
            <a:spLocks noGrp="1" noChangeArrowheads="1"/>
          </p:cNvSpPr>
          <p:nvPr>
            <p:ph type="body" idx="1"/>
          </p:nvPr>
        </p:nvSpPr>
        <p:spPr bwMode="auto">
          <a:xfrm>
            <a:off x="347663" y="1370013"/>
            <a:ext cx="8577262"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121" name="Rectangle 49"/>
          <p:cNvSpPr>
            <a:spLocks noChangeArrowheads="1"/>
          </p:cNvSpPr>
          <p:nvPr/>
        </p:nvSpPr>
        <p:spPr bwMode="auto">
          <a:xfrm>
            <a:off x="8532813" y="6423025"/>
            <a:ext cx="611187" cy="2413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eaLnBrk="0" hangingPunct="0"/>
            <a:fld id="{4DF24AFF-6FA9-DF47-95FD-1BA91EDDDC2D}" type="slidenum">
              <a:rPr lang="sv-SE" sz="1000" b="1">
                <a:solidFill>
                  <a:srgbClr val="C00002"/>
                </a:solidFill>
                <a:latin typeface="Verdana" charset="0"/>
              </a:rPr>
              <a:pPr algn="ctr" defTabSz="762000" eaLnBrk="0" hangingPunct="0"/>
              <a:t>‹nr.›</a:t>
            </a:fld>
            <a:endParaRPr lang="sv-SE" sz="1000" b="1">
              <a:solidFill>
                <a:srgbClr val="C00002"/>
              </a:solidFill>
              <a:latin typeface="Verdana" charset="0"/>
            </a:endParaRPr>
          </a:p>
        </p:txBody>
      </p:sp>
      <p:sp>
        <p:nvSpPr>
          <p:cNvPr id="3134" name="Line 62"/>
          <p:cNvSpPr>
            <a:spLocks noChangeShapeType="1"/>
          </p:cNvSpPr>
          <p:nvPr/>
        </p:nvSpPr>
        <p:spPr bwMode="auto">
          <a:xfrm>
            <a:off x="333375" y="1065213"/>
            <a:ext cx="8810625" cy="0"/>
          </a:xfrm>
          <a:prstGeom prst="line">
            <a:avLst/>
          </a:prstGeom>
          <a:noFill/>
          <a:ln w="19050">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3135" name="Text Box 63"/>
          <p:cNvSpPr txBox="1">
            <a:spLocks noChangeArrowheads="1"/>
          </p:cNvSpPr>
          <p:nvPr/>
        </p:nvSpPr>
        <p:spPr bwMode="auto">
          <a:xfrm>
            <a:off x="363538" y="644207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b="1">
              <a:solidFill>
                <a:srgbClr val="C00000"/>
              </a:solidFill>
              <a:latin typeface="Verdana" charset="0"/>
            </a:endParaRPr>
          </a:p>
        </p:txBody>
      </p:sp>
      <p:sp>
        <p:nvSpPr>
          <p:cNvPr id="3136" name="Text Box 64"/>
          <p:cNvSpPr txBox="1">
            <a:spLocks noChangeArrowheads="1"/>
          </p:cNvSpPr>
          <p:nvPr/>
        </p:nvSpPr>
        <p:spPr bwMode="auto">
          <a:xfrm>
            <a:off x="360363" y="6426200"/>
            <a:ext cx="3457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Annual Report 2007 – March 2008 / SP Group</a:t>
            </a:r>
            <a:endParaRPr lang="en-US" sz="1000" b="1">
              <a:solidFill>
                <a:srgbClr val="080808"/>
              </a:solidFill>
              <a:latin typeface="Verdana" charset="0"/>
            </a:endParaRPr>
          </a:p>
        </p:txBody>
      </p:sp>
      <p:pic>
        <p:nvPicPr>
          <p:cNvPr id="3139" name="Picture 67" descr="sp_sto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2163" y="236538"/>
            <a:ext cx="579437" cy="4651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iming>
    <p:tnLst>
      <p:par>
        <p:cTn xmlns:p14="http://schemas.microsoft.com/office/powerpoint/2010/main" id="1" dur="indefinite" restart="never" nodeType="tmRoot"/>
      </p:par>
    </p:tnLst>
  </p:timing>
  <p:txStyles>
    <p:titleStyle>
      <a:lvl1pPr algn="l" rtl="0" fontAlgn="base">
        <a:lnSpc>
          <a:spcPct val="90000"/>
        </a:lnSpc>
        <a:spcBef>
          <a:spcPct val="0"/>
        </a:spcBef>
        <a:spcAft>
          <a:spcPct val="0"/>
        </a:spcAft>
        <a:defRPr sz="2400" b="1">
          <a:solidFill>
            <a:srgbClr val="080808"/>
          </a:solidFill>
          <a:latin typeface="+mj-lt"/>
          <a:ea typeface="+mj-ea"/>
          <a:cs typeface="+mj-cs"/>
        </a:defRPr>
      </a:lvl1pPr>
      <a:lvl2pPr algn="l" rtl="0" fontAlgn="base">
        <a:lnSpc>
          <a:spcPct val="90000"/>
        </a:lnSpc>
        <a:spcBef>
          <a:spcPct val="0"/>
        </a:spcBef>
        <a:spcAft>
          <a:spcPct val="0"/>
        </a:spcAft>
        <a:defRPr sz="2400" b="1">
          <a:solidFill>
            <a:srgbClr val="080808"/>
          </a:solidFill>
          <a:latin typeface="Verdana" charset="0"/>
          <a:ea typeface="ＭＳ Ｐゴシック" charset="0"/>
        </a:defRPr>
      </a:lvl2pPr>
      <a:lvl3pPr algn="l" rtl="0" fontAlgn="base">
        <a:lnSpc>
          <a:spcPct val="90000"/>
        </a:lnSpc>
        <a:spcBef>
          <a:spcPct val="0"/>
        </a:spcBef>
        <a:spcAft>
          <a:spcPct val="0"/>
        </a:spcAft>
        <a:defRPr sz="2400" b="1">
          <a:solidFill>
            <a:srgbClr val="080808"/>
          </a:solidFill>
          <a:latin typeface="Verdana" charset="0"/>
          <a:ea typeface="ＭＳ Ｐゴシック" charset="0"/>
        </a:defRPr>
      </a:lvl3pPr>
      <a:lvl4pPr algn="l" rtl="0" fontAlgn="base">
        <a:lnSpc>
          <a:spcPct val="90000"/>
        </a:lnSpc>
        <a:spcBef>
          <a:spcPct val="0"/>
        </a:spcBef>
        <a:spcAft>
          <a:spcPct val="0"/>
        </a:spcAft>
        <a:defRPr sz="2400" b="1">
          <a:solidFill>
            <a:srgbClr val="080808"/>
          </a:solidFill>
          <a:latin typeface="Verdana" charset="0"/>
          <a:ea typeface="ＭＳ Ｐゴシック" charset="0"/>
        </a:defRPr>
      </a:lvl4pPr>
      <a:lvl5pPr algn="l" rtl="0" fontAlgn="base">
        <a:lnSpc>
          <a:spcPct val="90000"/>
        </a:lnSpc>
        <a:spcBef>
          <a:spcPct val="0"/>
        </a:spcBef>
        <a:spcAft>
          <a:spcPct val="0"/>
        </a:spcAft>
        <a:defRPr sz="2400" b="1">
          <a:solidFill>
            <a:srgbClr val="080808"/>
          </a:solidFill>
          <a:latin typeface="Verdana" charset="0"/>
          <a:ea typeface="ＭＳ Ｐゴシック" charset="0"/>
        </a:defRPr>
      </a:lvl5pPr>
      <a:lvl6pPr marL="457200" algn="l" rtl="0" fontAlgn="base">
        <a:lnSpc>
          <a:spcPct val="90000"/>
        </a:lnSpc>
        <a:spcBef>
          <a:spcPct val="0"/>
        </a:spcBef>
        <a:spcAft>
          <a:spcPct val="0"/>
        </a:spcAft>
        <a:defRPr sz="2400" b="1">
          <a:solidFill>
            <a:srgbClr val="080808"/>
          </a:solidFill>
          <a:latin typeface="Verdana" charset="0"/>
          <a:ea typeface="ＭＳ Ｐゴシック" charset="0"/>
        </a:defRPr>
      </a:lvl6pPr>
      <a:lvl7pPr marL="914400" algn="l" rtl="0" fontAlgn="base">
        <a:lnSpc>
          <a:spcPct val="90000"/>
        </a:lnSpc>
        <a:spcBef>
          <a:spcPct val="0"/>
        </a:spcBef>
        <a:spcAft>
          <a:spcPct val="0"/>
        </a:spcAft>
        <a:defRPr sz="2400" b="1">
          <a:solidFill>
            <a:srgbClr val="080808"/>
          </a:solidFill>
          <a:latin typeface="Verdana" charset="0"/>
          <a:ea typeface="ＭＳ Ｐゴシック" charset="0"/>
        </a:defRPr>
      </a:lvl7pPr>
      <a:lvl8pPr marL="1371600" algn="l" rtl="0" fontAlgn="base">
        <a:lnSpc>
          <a:spcPct val="90000"/>
        </a:lnSpc>
        <a:spcBef>
          <a:spcPct val="0"/>
        </a:spcBef>
        <a:spcAft>
          <a:spcPct val="0"/>
        </a:spcAft>
        <a:defRPr sz="2400" b="1">
          <a:solidFill>
            <a:srgbClr val="080808"/>
          </a:solidFill>
          <a:latin typeface="Verdana" charset="0"/>
          <a:ea typeface="ＭＳ Ｐゴシック" charset="0"/>
        </a:defRPr>
      </a:lvl8pPr>
      <a:lvl9pPr marL="1828800" algn="l" rtl="0" fontAlgn="base">
        <a:lnSpc>
          <a:spcPct val="90000"/>
        </a:lnSpc>
        <a:spcBef>
          <a:spcPct val="0"/>
        </a:spcBef>
        <a:spcAft>
          <a:spcPct val="0"/>
        </a:spcAft>
        <a:defRPr sz="2400" b="1">
          <a:solidFill>
            <a:srgbClr val="080808"/>
          </a:solidFill>
          <a:latin typeface="Verdana" charset="0"/>
          <a:ea typeface="ＭＳ Ｐゴシック" charset="0"/>
        </a:defRPr>
      </a:lvl9pPr>
    </p:titleStyle>
    <p:bodyStyle>
      <a:lvl1pPr marL="266700" indent="-266700" algn="l" rtl="0" fontAlgn="base">
        <a:spcBef>
          <a:spcPct val="20000"/>
        </a:spcBef>
        <a:spcAft>
          <a:spcPct val="20000"/>
        </a:spcAft>
        <a:buClr>
          <a:srgbClr val="C00000"/>
        </a:buClr>
        <a:buSzPct val="50000"/>
        <a:buFont typeface="Wingdings" charset="0"/>
        <a:buChar char="l"/>
        <a:defRPr>
          <a:solidFill>
            <a:srgbClr val="080808"/>
          </a:solidFill>
          <a:latin typeface="+mn-lt"/>
          <a:ea typeface="+mn-ea"/>
          <a:cs typeface="+mn-cs"/>
        </a:defRPr>
      </a:lvl1pPr>
      <a:lvl2pPr marL="827088" indent="-285750" algn="l" rtl="0" fontAlgn="base">
        <a:spcBef>
          <a:spcPct val="0"/>
        </a:spcBef>
        <a:spcAft>
          <a:spcPct val="25000"/>
        </a:spcAft>
        <a:buClr>
          <a:srgbClr val="C00000"/>
        </a:buClr>
        <a:buSzPct val="75000"/>
        <a:buFont typeface="Symbol" charset="0"/>
        <a:buChar char="¾"/>
        <a:defRPr sz="1600">
          <a:solidFill>
            <a:srgbClr val="080808"/>
          </a:solidFill>
          <a:latin typeface="+mn-lt"/>
          <a:ea typeface="+mn-ea"/>
        </a:defRPr>
      </a:lvl2pPr>
      <a:lvl3pPr marL="1235075" indent="-228600" algn="l" rtl="0" fontAlgn="base">
        <a:spcBef>
          <a:spcPct val="40000"/>
        </a:spcBef>
        <a:spcAft>
          <a:spcPct val="40000"/>
        </a:spcAft>
        <a:buClr>
          <a:schemeClr val="tx1"/>
        </a:buClr>
        <a:buSzPct val="50000"/>
        <a:buFont typeface="Wingdings" charset="0"/>
        <a:buChar char="l"/>
        <a:defRPr sz="1400">
          <a:solidFill>
            <a:srgbClr val="080808"/>
          </a:solidFill>
          <a:latin typeface="+mn-lt"/>
          <a:ea typeface="+mn-ea"/>
        </a:defRPr>
      </a:lvl3pPr>
      <a:lvl4pPr marL="1643063" indent="-228600" algn="l" rtl="0" fontAlgn="base">
        <a:spcBef>
          <a:spcPct val="40000"/>
        </a:spcBef>
        <a:spcAft>
          <a:spcPct val="40000"/>
        </a:spcAft>
        <a:buClr>
          <a:schemeClr val="tx1"/>
        </a:buClr>
        <a:buSzPct val="80000"/>
        <a:buChar char="–"/>
        <a:defRPr sz="1200">
          <a:solidFill>
            <a:srgbClr val="080808"/>
          </a:solidFill>
          <a:latin typeface="+mn-lt"/>
          <a:ea typeface="+mn-ea"/>
        </a:defRPr>
      </a:lvl4pPr>
      <a:lvl5pPr marL="2057400" indent="-228600" algn="l" rtl="0" fontAlgn="base">
        <a:spcBef>
          <a:spcPct val="40000"/>
        </a:spcBef>
        <a:spcAft>
          <a:spcPct val="40000"/>
        </a:spcAft>
        <a:buClr>
          <a:schemeClr val="tx1"/>
        </a:buClr>
        <a:buSzPct val="65000"/>
        <a:buFont typeface="Wingdings" charset="0"/>
        <a:buChar char="l"/>
        <a:defRPr sz="1400">
          <a:solidFill>
            <a:srgbClr val="080808"/>
          </a:solidFill>
          <a:latin typeface="Arial" charset="0"/>
          <a:ea typeface="+mn-ea"/>
        </a:defRPr>
      </a:lvl5pPr>
      <a:lvl6pPr marL="2514600" indent="-228600" algn="l" rtl="0" fontAlgn="base">
        <a:spcBef>
          <a:spcPct val="40000"/>
        </a:spcBef>
        <a:spcAft>
          <a:spcPct val="40000"/>
        </a:spcAft>
        <a:buClr>
          <a:schemeClr val="tx1"/>
        </a:buClr>
        <a:buSzPct val="65000"/>
        <a:buFont typeface="Wingdings" charset="0"/>
        <a:buChar char="l"/>
        <a:defRPr sz="1400">
          <a:solidFill>
            <a:srgbClr val="080808"/>
          </a:solidFill>
          <a:latin typeface="Arial" charset="0"/>
          <a:ea typeface="+mn-ea"/>
        </a:defRPr>
      </a:lvl6pPr>
      <a:lvl7pPr marL="2971800" indent="-228600" algn="l" rtl="0" fontAlgn="base">
        <a:spcBef>
          <a:spcPct val="40000"/>
        </a:spcBef>
        <a:spcAft>
          <a:spcPct val="40000"/>
        </a:spcAft>
        <a:buClr>
          <a:schemeClr val="tx1"/>
        </a:buClr>
        <a:buSzPct val="65000"/>
        <a:buFont typeface="Wingdings" charset="0"/>
        <a:buChar char="l"/>
        <a:defRPr sz="1400">
          <a:solidFill>
            <a:srgbClr val="080808"/>
          </a:solidFill>
          <a:latin typeface="Arial" charset="0"/>
          <a:ea typeface="+mn-ea"/>
        </a:defRPr>
      </a:lvl7pPr>
      <a:lvl8pPr marL="3429000" indent="-228600" algn="l" rtl="0" fontAlgn="base">
        <a:spcBef>
          <a:spcPct val="40000"/>
        </a:spcBef>
        <a:spcAft>
          <a:spcPct val="40000"/>
        </a:spcAft>
        <a:buClr>
          <a:schemeClr val="tx1"/>
        </a:buClr>
        <a:buSzPct val="65000"/>
        <a:buFont typeface="Wingdings" charset="0"/>
        <a:buChar char="l"/>
        <a:defRPr sz="1400">
          <a:solidFill>
            <a:srgbClr val="080808"/>
          </a:solidFill>
          <a:latin typeface="Arial" charset="0"/>
          <a:ea typeface="+mn-ea"/>
        </a:defRPr>
      </a:lvl8pPr>
      <a:lvl9pPr marL="3886200" indent="-228600" algn="l" rtl="0" fontAlgn="base">
        <a:spcBef>
          <a:spcPct val="40000"/>
        </a:spcBef>
        <a:spcAft>
          <a:spcPct val="40000"/>
        </a:spcAft>
        <a:buClr>
          <a:schemeClr val="tx1"/>
        </a:buClr>
        <a:buSzPct val="65000"/>
        <a:buFont typeface="Wingdings" charset="0"/>
        <a:buChar char="l"/>
        <a:defRPr sz="1400">
          <a:solidFill>
            <a:srgbClr val="080808"/>
          </a:solidFill>
          <a:latin typeface="Arial" charset="0"/>
          <a:ea typeface="+mn-ea"/>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34.emf"/><Relationship Id="rId6" Type="http://schemas.openxmlformats.org/officeDocument/2006/relationships/oleObject" Target="../embeddings/oleObject8.bin"/><Relationship Id="rId7" Type="http://schemas.openxmlformats.org/officeDocument/2006/relationships/image" Target="../media/image35.emf"/><Relationship Id="rId8" Type="http://schemas.openxmlformats.org/officeDocument/2006/relationships/oleObject" Target="../embeddings/oleObject9.bin"/><Relationship Id="rId9" Type="http://schemas.openxmlformats.org/officeDocument/2006/relationships/image" Target="../media/image36.emf"/><Relationship Id="rId10" Type="http://schemas.openxmlformats.org/officeDocument/2006/relationships/oleObject" Target="../embeddings/oleObject10.bin"/><Relationship Id="rId11" Type="http://schemas.openxmlformats.org/officeDocument/2006/relationships/image" Target="../media/image3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1.bin"/><Relationship Id="rId5" Type="http://schemas.openxmlformats.org/officeDocument/2006/relationships/image" Target="../media/image39.emf"/><Relationship Id="rId6" Type="http://schemas.openxmlformats.org/officeDocument/2006/relationships/oleObject" Target="../embeddings/oleObject12.bin"/><Relationship Id="rId7" Type="http://schemas.openxmlformats.org/officeDocument/2006/relationships/image" Target="../media/image40.emf"/><Relationship Id="rId8" Type="http://schemas.openxmlformats.org/officeDocument/2006/relationships/oleObject" Target="../embeddings/oleObject13.bin"/><Relationship Id="rId9" Type="http://schemas.openxmlformats.org/officeDocument/2006/relationships/image" Target="../media/image41.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4.bin"/><Relationship Id="rId5" Type="http://schemas.openxmlformats.org/officeDocument/2006/relationships/image" Target="../media/image42.emf"/><Relationship Id="rId6" Type="http://schemas.openxmlformats.org/officeDocument/2006/relationships/oleObject" Target="../embeddings/oleObject15.bin"/><Relationship Id="rId7" Type="http://schemas.openxmlformats.org/officeDocument/2006/relationships/image" Target="../media/image43.emf"/><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oleObject" Target="../embeddings/oleObject16.bin"/><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oleObject" Target="../embeddings/oleObject17.bin"/><Relationship Id="rId5" Type="http://schemas.openxmlformats.org/officeDocument/2006/relationships/image" Target="../media/image47.png"/><Relationship Id="rId6" Type="http://schemas.openxmlformats.org/officeDocument/2006/relationships/image" Target="../media/image52.png"/><Relationship Id="rId1" Type="http://schemas.openxmlformats.org/officeDocument/2006/relationships/vmlDrawing" Target="../drawings/vmlDrawing8.vml"/><Relationship Id="rId2"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8.bin"/><Relationship Id="rId5" Type="http://schemas.openxmlformats.org/officeDocument/2006/relationships/image" Target="../media/image54.emf"/><Relationship Id="rId6" Type="http://schemas.openxmlformats.org/officeDocument/2006/relationships/oleObject" Target="../embeddings/oleObject19.bin"/><Relationship Id="rId7" Type="http://schemas.openxmlformats.org/officeDocument/2006/relationships/image" Target="../media/image5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7.emf"/><Relationship Id="rId6" Type="http://schemas.openxmlformats.org/officeDocument/2006/relationships/oleObject" Target="../embeddings/oleObject4.bin"/><Relationship Id="rId7"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9.emf"/><Relationship Id="rId6" Type="http://schemas.openxmlformats.org/officeDocument/2006/relationships/oleObject" Target="../embeddings/oleObject6.bin"/><Relationship Id="rId7"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sz="quarter"/>
          </p:nvPr>
        </p:nvSpPr>
        <p:spPr bwMode="auto">
          <a:xfrm>
            <a:off x="360363" y="3905250"/>
            <a:ext cx="4651375" cy="14620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da-DK">
                <a:solidFill>
                  <a:schemeClr val="bg1"/>
                </a:solidFill>
              </a:rPr>
              <a:t>Annual Report 2007 </a:t>
            </a:r>
            <a:br>
              <a:rPr lang="da-DK">
                <a:solidFill>
                  <a:schemeClr val="bg1"/>
                </a:solidFill>
              </a:rPr>
            </a:br>
            <a:r>
              <a:rPr lang="da-DK">
                <a:solidFill>
                  <a:schemeClr val="bg1"/>
                </a:solidFill>
              </a:rPr>
              <a:t/>
            </a:r>
            <a:br>
              <a:rPr lang="da-DK">
                <a:solidFill>
                  <a:schemeClr val="bg1"/>
                </a:solidFill>
              </a:rPr>
            </a:br>
            <a:r>
              <a:rPr lang="da-DK" sz="1600">
                <a:solidFill>
                  <a:schemeClr val="bg1"/>
                </a:solidFill>
              </a:rPr>
              <a:t>Presentation by CEO Frank Gad</a:t>
            </a:r>
            <a:br>
              <a:rPr lang="da-DK" sz="1600">
                <a:solidFill>
                  <a:schemeClr val="bg1"/>
                </a:solidFill>
              </a:rPr>
            </a:br>
            <a:r>
              <a:rPr lang="da-DK" sz="1600">
                <a:solidFill>
                  <a:schemeClr val="bg1"/>
                </a:solidFill>
              </a:rPr>
              <a:t/>
            </a:r>
            <a:br>
              <a:rPr lang="da-DK" sz="1600">
                <a:solidFill>
                  <a:schemeClr val="bg1"/>
                </a:solidFill>
              </a:rPr>
            </a:br>
            <a:r>
              <a:rPr lang="da-DK" sz="1400">
                <a:solidFill>
                  <a:schemeClr val="bg1"/>
                </a:solidFill>
              </a:rPr>
              <a:t>27 March 2008</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da-DK"/>
              <a:t>POLYURETHANE (2)</a:t>
            </a:r>
          </a:p>
        </p:txBody>
      </p:sp>
      <p:sp>
        <p:nvSpPr>
          <p:cNvPr id="736259" name="Rectangle 3"/>
          <p:cNvSpPr>
            <a:spLocks noGrp="1" noChangeArrowheads="1"/>
          </p:cNvSpPr>
          <p:nvPr>
            <p:ph type="body" sz="half" idx="1"/>
          </p:nvPr>
        </p:nvSpPr>
        <p:spPr>
          <a:xfrm>
            <a:off x="360363" y="1389063"/>
            <a:ext cx="4830762" cy="3187700"/>
          </a:xfrm>
        </p:spPr>
        <p:txBody>
          <a:bodyPr/>
          <a:lstStyle/>
          <a:p>
            <a:pPr>
              <a:lnSpc>
                <a:spcPct val="90000"/>
              </a:lnSpc>
              <a:buFont typeface="Wingdings" charset="0"/>
              <a:buNone/>
            </a:pPr>
            <a:r>
              <a:rPr lang="da-DK" sz="1600" b="1"/>
              <a:t>2007:  </a:t>
            </a:r>
          </a:p>
          <a:p>
            <a:pPr>
              <a:lnSpc>
                <a:spcPct val="90000"/>
              </a:lnSpc>
              <a:buFont typeface="Symbol" charset="0"/>
              <a:buChar char=""/>
            </a:pPr>
            <a:r>
              <a:rPr lang="da-DK" sz="1600"/>
              <a:t>15.4% organic growth</a:t>
            </a:r>
            <a:r>
              <a:rPr lang="da-DK" sz="1600">
                <a:solidFill>
                  <a:srgbClr val="CC0000"/>
                </a:solidFill>
              </a:rPr>
              <a:t> </a:t>
            </a:r>
          </a:p>
          <a:p>
            <a:pPr>
              <a:lnSpc>
                <a:spcPct val="90000"/>
              </a:lnSpc>
              <a:buFont typeface="Symbol" charset="0"/>
              <a:buChar char=""/>
            </a:pPr>
            <a:r>
              <a:rPr lang="da-DK" sz="1600"/>
              <a:t>Ergomat:</a:t>
            </a:r>
            <a:r>
              <a:rPr lang="da-DK" sz="1600">
                <a:solidFill>
                  <a:srgbClr val="CC0000"/>
                </a:solidFill>
              </a:rPr>
              <a:t> </a:t>
            </a:r>
            <a:r>
              <a:rPr lang="da-DK" sz="1600"/>
              <a:t>Modest growth (4%) – due to concern resulting from the US financial crisis and the weaker USD</a:t>
            </a:r>
          </a:p>
          <a:p>
            <a:pPr>
              <a:lnSpc>
                <a:spcPct val="90000"/>
              </a:lnSpc>
              <a:buFont typeface="Symbol" charset="0"/>
              <a:buChar char=""/>
            </a:pPr>
            <a:r>
              <a:rPr lang="da-DK" sz="1600"/>
              <a:t>Tinby:</a:t>
            </a:r>
            <a:r>
              <a:rPr lang="da-DK" sz="1600">
                <a:solidFill>
                  <a:srgbClr val="CC0000"/>
                </a:solidFill>
              </a:rPr>
              <a:t> </a:t>
            </a:r>
            <a:r>
              <a:rPr lang="da-DK" sz="1600"/>
              <a:t>High growth rate in Tinby (26%) e.g. within the wind turbine industry</a:t>
            </a:r>
          </a:p>
          <a:p>
            <a:pPr>
              <a:lnSpc>
                <a:spcPct val="90000"/>
              </a:lnSpc>
              <a:buFont typeface="Symbol" charset="0"/>
              <a:buChar char=""/>
            </a:pPr>
            <a:r>
              <a:rPr lang="da-DK" sz="1600"/>
              <a:t>TPI:</a:t>
            </a:r>
            <a:r>
              <a:rPr lang="da-DK" sz="1600">
                <a:solidFill>
                  <a:srgbClr val="CC0000"/>
                </a:solidFill>
              </a:rPr>
              <a:t> </a:t>
            </a:r>
            <a:r>
              <a:rPr lang="da-DK" sz="1600"/>
              <a:t>Sales increased by 14%, particularly strong performance by Eastern Europe</a:t>
            </a:r>
          </a:p>
          <a:p>
            <a:pPr>
              <a:lnSpc>
                <a:spcPct val="90000"/>
              </a:lnSpc>
              <a:buFont typeface="Symbol" charset="0"/>
              <a:buChar char=""/>
            </a:pPr>
            <a:r>
              <a:rPr lang="da-DK" sz="1600"/>
              <a:t>EBIT and EBIT margin higher due to better product mix and growing activities</a:t>
            </a:r>
          </a:p>
        </p:txBody>
      </p:sp>
      <p:sp>
        <p:nvSpPr>
          <p:cNvPr id="736335" name="Rectangle 79"/>
          <p:cNvSpPr>
            <a:spLocks noChangeArrowheads="1"/>
          </p:cNvSpPr>
          <p:nvPr/>
        </p:nvSpPr>
        <p:spPr bwMode="auto">
          <a:xfrm>
            <a:off x="360363" y="4740275"/>
            <a:ext cx="457517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lnSpc>
                <a:spcPct val="90000"/>
              </a:lnSpc>
              <a:spcBef>
                <a:spcPct val="20000"/>
              </a:spcBef>
              <a:spcAft>
                <a:spcPct val="20000"/>
              </a:spcAft>
              <a:buClr>
                <a:srgbClr val="C00000"/>
              </a:buClr>
              <a:buSzPct val="50000"/>
              <a:buFont typeface="Symbol" charset="0"/>
              <a:buNone/>
            </a:pPr>
            <a:r>
              <a:rPr lang="da-DK" sz="1600" b="1">
                <a:solidFill>
                  <a:srgbClr val="080808"/>
                </a:solidFill>
                <a:latin typeface="Verdana" charset="0"/>
              </a:rPr>
              <a:t>Outlook for 2008: </a:t>
            </a:r>
          </a:p>
          <a:p>
            <a:pPr marL="266700" indent="-266700">
              <a:lnSpc>
                <a:spcPct val="90000"/>
              </a:lnSpc>
              <a:spcBef>
                <a:spcPct val="20000"/>
              </a:spcBef>
              <a:spcAft>
                <a:spcPct val="20000"/>
              </a:spcAft>
              <a:buClr>
                <a:srgbClr val="C00000"/>
              </a:buClr>
              <a:buSzPct val="50000"/>
              <a:buFont typeface="Symbol" charset="0"/>
              <a:buChar char=""/>
            </a:pPr>
            <a:r>
              <a:rPr lang="da-DK" sz="1600">
                <a:solidFill>
                  <a:srgbClr val="080808"/>
                </a:solidFill>
                <a:latin typeface="Verdana" charset="0"/>
              </a:rPr>
              <a:t>Higher revenue and improved earnings overall</a:t>
            </a:r>
          </a:p>
          <a:p>
            <a:pPr marL="266700" indent="-266700">
              <a:lnSpc>
                <a:spcPct val="90000"/>
              </a:lnSpc>
              <a:spcBef>
                <a:spcPct val="20000"/>
              </a:spcBef>
              <a:spcAft>
                <a:spcPct val="20000"/>
              </a:spcAft>
              <a:buClr>
                <a:srgbClr val="C00000"/>
              </a:buClr>
              <a:buSzPct val="50000"/>
              <a:buFont typeface="Symbol" charset="0"/>
              <a:buChar char=""/>
            </a:pPr>
            <a:r>
              <a:rPr lang="da-DK" sz="1600">
                <a:solidFill>
                  <a:srgbClr val="080808"/>
                </a:solidFill>
                <a:latin typeface="Verdana" charset="0"/>
              </a:rPr>
              <a:t>Growth in TPI</a:t>
            </a:r>
            <a:r>
              <a:rPr lang="da-DK" sz="1600">
                <a:solidFill>
                  <a:srgbClr val="CC0000"/>
                </a:solidFill>
                <a:latin typeface="Verdana" charset="0"/>
              </a:rPr>
              <a:t> </a:t>
            </a:r>
            <a:r>
              <a:rPr lang="da-DK" sz="1600">
                <a:solidFill>
                  <a:srgbClr val="080808"/>
                </a:solidFill>
                <a:latin typeface="Verdana" charset="0"/>
              </a:rPr>
              <a:t>may be effected by the very low meat prices and high feed prices</a:t>
            </a:r>
          </a:p>
        </p:txBody>
      </p:sp>
      <p:graphicFrame>
        <p:nvGraphicFramePr>
          <p:cNvPr id="736425" name="Group 169"/>
          <p:cNvGraphicFramePr>
            <a:graphicFrameLocks noGrp="1"/>
          </p:cNvGraphicFramePr>
          <p:nvPr>
            <p:ph sz="quarter" idx="2"/>
          </p:nvPr>
        </p:nvGraphicFramePr>
        <p:xfrm>
          <a:off x="5341938" y="1370013"/>
          <a:ext cx="3694112" cy="1906589"/>
        </p:xfrm>
        <a:graphic>
          <a:graphicData uri="http://schemas.openxmlformats.org/drawingml/2006/table">
            <a:tbl>
              <a:tblPr/>
              <a:tblGrid>
                <a:gridCol w="2111375"/>
                <a:gridCol w="841375"/>
                <a:gridCol w="741362"/>
              </a:tblGrid>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DKKm</a:t>
                      </a:r>
                    </a:p>
                  </a:txBody>
                  <a:tcPr horzOverflow="overflow">
                    <a:lnL cap="flat">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2007</a:t>
                      </a:r>
                      <a:endParaRPr kumimoji="0" lang="en-US" sz="1000" b="1" i="0" u="none" strike="noStrike" cap="none" normalizeH="0" baseline="0">
                        <a:ln>
                          <a:noFill/>
                        </a:ln>
                        <a:solidFill>
                          <a:srgbClr val="080808"/>
                        </a:solidFill>
                        <a:effectLst/>
                        <a:latin typeface="Verdana" charset="0"/>
                        <a:ea typeface="ＭＳ Ｐゴシック" charset="0"/>
                      </a:endParaRPr>
                    </a:p>
                  </a:txBody>
                  <a:tcPr horzOverflow="overflow">
                    <a:lnL>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000" b="1" i="0" u="none" strike="noStrike" cap="none" normalizeH="0" baseline="0">
                          <a:ln>
                            <a:noFill/>
                          </a:ln>
                          <a:solidFill>
                            <a:srgbClr val="080808"/>
                          </a:solidFill>
                          <a:effectLst/>
                          <a:latin typeface="Verdana" charset="0"/>
                          <a:ea typeface="ＭＳ Ｐゴシック" charset="0"/>
                        </a:rPr>
                        <a:t>2006</a:t>
                      </a:r>
                    </a:p>
                  </a:txBody>
                  <a:tcPr horzOverflow="overflow">
                    <a:lnL>
                      <a:noFill/>
                    </a:lnL>
                    <a:lnR cap="flat">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Tx/>
                        <a:buNone/>
                        <a:tabLst/>
                      </a:pPr>
                      <a:r>
                        <a:rPr kumimoji="0" lang="en-US" sz="1400" b="0"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ysDot"/>
                      <a:round/>
                      <a:headEnd type="none" w="med" len="med"/>
                      <a:tailEnd type="none" w="med" len="med"/>
                    </a:lnL>
                    <a:lnR>
                      <a:noFill/>
                    </a:lnR>
                    <a:lnT w="12700" cap="flat" cmpd="sng" algn="ctr">
                      <a:solidFill>
                        <a:srgbClr val="BCB57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171.6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148.7</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EBITDA</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34.5</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30.4</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27.1</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23.3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Total assets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174.3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158.6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Employees </a:t>
                      </a:r>
                      <a:r>
                        <a:rPr kumimoji="0" lang="da-DK" sz="1200" b="0" i="0" u="none" strike="noStrike" cap="none" normalizeH="0" baseline="0">
                          <a:ln>
                            <a:noFill/>
                          </a:ln>
                          <a:solidFill>
                            <a:srgbClr val="080808"/>
                          </a:solidFill>
                          <a:effectLst/>
                          <a:latin typeface="Verdana" charset="0"/>
                          <a:ea typeface="ＭＳ Ｐゴシック" charset="0"/>
                        </a:rPr>
                        <a:t>(average)</a:t>
                      </a:r>
                      <a:endParaRPr kumimoji="0" lang="en-US" sz="12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218</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193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noFill/>
                  </a:tcPr>
                </a:tc>
              </a:tr>
            </a:tbl>
          </a:graphicData>
        </a:graphic>
      </p:graphicFrame>
      <p:pic>
        <p:nvPicPr>
          <p:cNvPr id="736421" name="Picture 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3738563"/>
            <a:ext cx="3694112"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4" name="Rectangle 2"/>
          <p:cNvSpPr>
            <a:spLocks noGrp="1" noChangeArrowheads="1"/>
          </p:cNvSpPr>
          <p:nvPr>
            <p:ph type="body" idx="1"/>
          </p:nvPr>
        </p:nvSpPr>
        <p:spPr>
          <a:xfrm>
            <a:off x="331788" y="1389063"/>
            <a:ext cx="8574087" cy="3006725"/>
          </a:xfrm>
        </p:spPr>
        <p:txBody>
          <a:bodyPr/>
          <a:lstStyle/>
          <a:p>
            <a:pPr marL="0" indent="0">
              <a:lnSpc>
                <a:spcPct val="90000"/>
              </a:lnSpc>
              <a:buFont typeface="Wingdings" charset="0"/>
              <a:buNone/>
            </a:pPr>
            <a:r>
              <a:rPr lang="da-DK" sz="1600"/>
              <a:t>Gibo Plast develops, designs and manufactures thermoformed plastic products. The products are mainly used in refrigerators and freezers, buses and cars (automotive), medical devices and lighting equipment as well as in wind turbines. </a:t>
            </a:r>
          </a:p>
          <a:p>
            <a:pPr marL="0" indent="0">
              <a:lnSpc>
                <a:spcPct val="90000"/>
              </a:lnSpc>
              <a:buFont typeface="Wingdings" charset="0"/>
              <a:buNone/>
            </a:pPr>
            <a:endParaRPr lang="da-DK" sz="1000"/>
          </a:p>
          <a:p>
            <a:pPr marL="0" indent="0">
              <a:lnSpc>
                <a:spcPct val="90000"/>
              </a:lnSpc>
              <a:buFont typeface="Wingdings" charset="0"/>
              <a:buNone/>
            </a:pPr>
            <a:r>
              <a:rPr lang="da-DK" sz="1600"/>
              <a:t>Gibo Plast has specialises in traditional vacuum forming and the new High-pressure and Twinsheet technologies.</a:t>
            </a:r>
          </a:p>
          <a:p>
            <a:pPr marL="0" indent="0">
              <a:lnSpc>
                <a:spcPct val="90000"/>
              </a:lnSpc>
              <a:buFont typeface="Wingdings" charset="0"/>
              <a:buNone/>
            </a:pPr>
            <a:endParaRPr lang="da-DK" sz="1000"/>
          </a:p>
          <a:p>
            <a:pPr marL="0" indent="0">
              <a:lnSpc>
                <a:spcPct val="90000"/>
              </a:lnSpc>
              <a:buFont typeface="Wingdings" charset="0"/>
              <a:buNone/>
            </a:pPr>
            <a:r>
              <a:rPr lang="da-DK" sz="1600"/>
              <a:t>Market leader in Scandinavia. </a:t>
            </a:r>
          </a:p>
          <a:p>
            <a:pPr marL="0" indent="0">
              <a:lnSpc>
                <a:spcPct val="90000"/>
              </a:lnSpc>
              <a:buFont typeface="Wingdings" charset="0"/>
              <a:buNone/>
            </a:pPr>
            <a:endParaRPr lang="da-DK" sz="1000"/>
          </a:p>
          <a:p>
            <a:pPr marL="0" indent="0">
              <a:lnSpc>
                <a:spcPct val="90000"/>
              </a:lnSpc>
              <a:buFont typeface="Wingdings" charset="0"/>
              <a:buNone/>
            </a:pPr>
            <a:r>
              <a:rPr lang="da-DK" sz="1600"/>
              <a:t>Locations: Skjern (DK) and Spentrup (DK)</a:t>
            </a:r>
          </a:p>
        </p:txBody>
      </p:sp>
      <p:pic>
        <p:nvPicPr>
          <p:cNvPr id="92469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4411663"/>
            <a:ext cx="18383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469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403725"/>
            <a:ext cx="1489075"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468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4410075"/>
            <a:ext cx="1452562"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4676" name="Text Box 4"/>
          <p:cNvSpPr txBox="1">
            <a:spLocks noChangeArrowheads="1"/>
          </p:cNvSpPr>
          <p:nvPr/>
        </p:nvSpPr>
        <p:spPr bwMode="auto">
          <a:xfrm>
            <a:off x="889000" y="5868988"/>
            <a:ext cx="191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Vacuum forming</a:t>
            </a:r>
          </a:p>
        </p:txBody>
      </p:sp>
      <p:sp>
        <p:nvSpPr>
          <p:cNvPr id="924677" name="Text Box 5"/>
          <p:cNvSpPr txBox="1">
            <a:spLocks noChangeArrowheads="1"/>
          </p:cNvSpPr>
          <p:nvPr/>
        </p:nvSpPr>
        <p:spPr bwMode="auto">
          <a:xfrm>
            <a:off x="2981325" y="5868988"/>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CNC milling</a:t>
            </a:r>
          </a:p>
        </p:txBody>
      </p:sp>
      <p:sp>
        <p:nvSpPr>
          <p:cNvPr id="924678" name="Text Box 6"/>
          <p:cNvSpPr txBox="1">
            <a:spLocks noChangeArrowheads="1"/>
          </p:cNvSpPr>
          <p:nvPr/>
        </p:nvSpPr>
        <p:spPr bwMode="auto">
          <a:xfrm>
            <a:off x="5099050" y="5868988"/>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a-DK" sz="1200">
                <a:solidFill>
                  <a:srgbClr val="080808"/>
                </a:solidFill>
                <a:latin typeface="Verdana" charset="0"/>
              </a:rPr>
              <a:t>Automotive</a:t>
            </a:r>
          </a:p>
        </p:txBody>
      </p:sp>
      <p:sp>
        <p:nvSpPr>
          <p:cNvPr id="924679" name="Text Box 7"/>
          <p:cNvSpPr txBox="1">
            <a:spLocks noChangeArrowheads="1"/>
          </p:cNvSpPr>
          <p:nvPr/>
        </p:nvSpPr>
        <p:spPr bwMode="auto">
          <a:xfrm>
            <a:off x="6962775" y="5868988"/>
            <a:ext cx="156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Automotive</a:t>
            </a:r>
          </a:p>
        </p:txBody>
      </p:sp>
      <p:pic>
        <p:nvPicPr>
          <p:cNvPr id="924681" name="Picture 9" descr="SPG-vakuum-cncfræs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4398963"/>
            <a:ext cx="1443038" cy="14430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924684" name="Rectangle 12"/>
          <p:cNvSpPr>
            <a:spLocks noGrp="1" noChangeArrowheads="1"/>
          </p:cNvSpPr>
          <p:nvPr>
            <p:ph type="title"/>
          </p:nvPr>
        </p:nvSpPr>
        <p:spPr/>
        <p:txBody>
          <a:bodyPr/>
          <a:lstStyle/>
          <a:p>
            <a:r>
              <a:rPr lang="da-DK"/>
              <a:t>VACUUM FORMING (1)</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da-DK"/>
              <a:t>VACUUM FORMING (2)</a:t>
            </a:r>
          </a:p>
        </p:txBody>
      </p:sp>
      <p:sp>
        <p:nvSpPr>
          <p:cNvPr id="999427" name="Rectangle 3"/>
          <p:cNvSpPr>
            <a:spLocks noChangeArrowheads="1"/>
          </p:cNvSpPr>
          <p:nvPr/>
        </p:nvSpPr>
        <p:spPr bwMode="auto">
          <a:xfrm>
            <a:off x="360363" y="4913313"/>
            <a:ext cx="457517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None/>
            </a:pPr>
            <a:r>
              <a:rPr lang="da-DK" sz="1600" b="1">
                <a:solidFill>
                  <a:srgbClr val="080808"/>
                </a:solidFill>
                <a:latin typeface="Verdana" charset="0"/>
              </a:rPr>
              <a:t>Outlook for 2008: </a:t>
            </a:r>
          </a:p>
          <a:p>
            <a:pPr marL="266700" indent="-266700">
              <a:spcBef>
                <a:spcPct val="20000"/>
              </a:spcBef>
              <a:spcAft>
                <a:spcPct val="20000"/>
              </a:spcAft>
              <a:buClr>
                <a:srgbClr val="C00000"/>
              </a:buClr>
              <a:buSzPct val="50000"/>
              <a:buFont typeface="Symbol" charset="0"/>
              <a:buChar char=""/>
            </a:pPr>
            <a:r>
              <a:rPr lang="da-DK" sz="1600">
                <a:solidFill>
                  <a:srgbClr val="080808"/>
                </a:solidFill>
                <a:latin typeface="Verdana" charset="0"/>
              </a:rPr>
              <a:t>Revenue expected to nearly double</a:t>
            </a:r>
          </a:p>
          <a:p>
            <a:pPr marL="266700" indent="-266700">
              <a:spcBef>
                <a:spcPct val="20000"/>
              </a:spcBef>
              <a:spcAft>
                <a:spcPct val="20000"/>
              </a:spcAft>
              <a:buClr>
                <a:srgbClr val="C00000"/>
              </a:buClr>
              <a:buSzPct val="50000"/>
              <a:buFont typeface="Symbol" charset="0"/>
              <a:buChar char=""/>
            </a:pPr>
            <a:r>
              <a:rPr lang="da-DK" sz="1600">
                <a:solidFill>
                  <a:srgbClr val="080808"/>
                </a:solidFill>
                <a:latin typeface="Verdana" charset="0"/>
              </a:rPr>
              <a:t>Earnings set to improve</a:t>
            </a:r>
          </a:p>
        </p:txBody>
      </p:sp>
      <p:graphicFrame>
        <p:nvGraphicFramePr>
          <p:cNvPr id="999462" name="Group 38"/>
          <p:cNvGraphicFramePr>
            <a:graphicFrameLocks noGrp="1"/>
          </p:cNvGraphicFramePr>
          <p:nvPr>
            <p:ph sz="quarter" idx="2"/>
          </p:nvPr>
        </p:nvGraphicFramePr>
        <p:xfrm>
          <a:off x="5341938" y="1370013"/>
          <a:ext cx="3694112" cy="2047877"/>
        </p:xfrm>
        <a:graphic>
          <a:graphicData uri="http://schemas.openxmlformats.org/drawingml/2006/table">
            <a:tbl>
              <a:tblPr/>
              <a:tblGrid>
                <a:gridCol w="2111375"/>
                <a:gridCol w="841375"/>
                <a:gridCol w="741362"/>
              </a:tblGrid>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DKKm</a:t>
                      </a:r>
                    </a:p>
                  </a:txBody>
                  <a:tcPr horzOverflow="overflow">
                    <a:lnL cap="flat">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2007</a:t>
                      </a:r>
                      <a:endParaRPr kumimoji="0" lang="en-US" sz="1000" b="1" i="0" u="none" strike="noStrike" cap="none" normalizeH="0" baseline="0">
                        <a:ln>
                          <a:noFill/>
                        </a:ln>
                        <a:solidFill>
                          <a:srgbClr val="080808"/>
                        </a:solidFill>
                        <a:effectLst/>
                        <a:latin typeface="Verdana" charset="0"/>
                        <a:ea typeface="ＭＳ Ｐゴシック" charset="0"/>
                      </a:endParaRPr>
                    </a:p>
                  </a:txBody>
                  <a:tcPr horzOverflow="overflow">
                    <a:lnL>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000" b="1" i="0" u="none" strike="noStrike" cap="none" normalizeH="0" baseline="0">
                          <a:ln>
                            <a:noFill/>
                          </a:ln>
                          <a:solidFill>
                            <a:srgbClr val="080808"/>
                          </a:solidFill>
                          <a:effectLst/>
                          <a:latin typeface="Verdana" charset="0"/>
                          <a:ea typeface="ＭＳ Ｐゴシック" charset="0"/>
                        </a:rPr>
                        <a:t>2006</a:t>
                      </a:r>
                    </a:p>
                  </a:txBody>
                  <a:tcPr horzOverflow="overflow">
                    <a:lnL>
                      <a:noFill/>
                    </a:lnL>
                    <a:lnR cap="flat">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Tx/>
                        <a:buNone/>
                        <a:tabLst/>
                      </a:pPr>
                      <a:r>
                        <a:rPr kumimoji="0" lang="en-US" sz="1400" b="0"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ysDot"/>
                      <a:round/>
                      <a:headEnd type="none" w="med" len="med"/>
                      <a:tailEnd type="none" w="med" len="med"/>
                    </a:lnL>
                    <a:lnR>
                      <a:noFill/>
                    </a:lnR>
                    <a:lnT w="12700" cap="flat" cmpd="sng" algn="ctr">
                      <a:solidFill>
                        <a:srgbClr val="BCB57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76.6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101.0</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EBITDA</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-0.6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8.4</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-3.3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5.3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Total assets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81.5</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88.6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Employees (average)</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66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76</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noFill/>
                  </a:tcPr>
                </a:tc>
              </a:tr>
            </a:tbl>
          </a:graphicData>
        </a:graphic>
      </p:graphicFrame>
      <p:pic>
        <p:nvPicPr>
          <p:cNvPr id="99945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3878263"/>
            <a:ext cx="3694112"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99458" name="Rectangle 34"/>
          <p:cNvSpPr>
            <a:spLocks noGrp="1" noChangeArrowheads="1"/>
          </p:cNvSpPr>
          <p:nvPr>
            <p:ph type="body" idx="1"/>
          </p:nvPr>
        </p:nvSpPr>
        <p:spPr>
          <a:xfrm>
            <a:off x="347663" y="1370013"/>
            <a:ext cx="4862512" cy="3386137"/>
          </a:xfrm>
          <a:noFill/>
          <a:ln/>
        </p:spPr>
        <p:txBody>
          <a:bodyPr/>
          <a:lstStyle/>
          <a:p>
            <a:pPr>
              <a:buFont typeface="Wingdings" charset="0"/>
              <a:buNone/>
            </a:pPr>
            <a:r>
              <a:rPr lang="da-DK" sz="1600" b="1"/>
              <a:t>2007:</a:t>
            </a:r>
          </a:p>
          <a:p>
            <a:pPr>
              <a:buFontTx/>
              <a:buChar char="•"/>
            </a:pPr>
            <a:r>
              <a:rPr lang="da-DK" sz="1600"/>
              <a:t>The work on the strategic challenges resulted in the acquisition of DKI Form at the beginning of 2008</a:t>
            </a:r>
          </a:p>
          <a:p>
            <a:pPr lvl="1"/>
            <a:r>
              <a:rPr lang="da-DK" sz="1400"/>
              <a:t>Much stronger market position</a:t>
            </a:r>
          </a:p>
          <a:p>
            <a:pPr lvl="1"/>
            <a:r>
              <a:rPr lang="da-DK" sz="1400"/>
              <a:t>Considerable synergies</a:t>
            </a:r>
          </a:p>
          <a:p>
            <a:pPr lvl="1"/>
            <a:r>
              <a:rPr lang="da-DK" sz="1400"/>
              <a:t>Access to new customers</a:t>
            </a:r>
          </a:p>
          <a:p>
            <a:pPr lvl="1"/>
            <a:r>
              <a:rPr lang="da-DK" sz="1400"/>
              <a:t>Opportunity to provide highly complex solutions </a:t>
            </a:r>
          </a:p>
          <a:p>
            <a:pPr>
              <a:buFontTx/>
              <a:buChar char="•"/>
            </a:pPr>
            <a:r>
              <a:rPr lang="da-DK" sz="1600"/>
              <a:t>Revenue fell by 24%</a:t>
            </a:r>
          </a:p>
          <a:p>
            <a:pPr lvl="1"/>
            <a:r>
              <a:rPr lang="da-DK" sz="1400"/>
              <a:t>Greater-than-expected drop in sales to the refrigerator and freezer industry</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2" name="Rectangle 2"/>
          <p:cNvSpPr>
            <a:spLocks noGrp="1" noChangeArrowheads="1"/>
          </p:cNvSpPr>
          <p:nvPr>
            <p:ph type="body" idx="1"/>
          </p:nvPr>
        </p:nvSpPr>
        <p:spPr>
          <a:xfrm>
            <a:off x="363538" y="1368425"/>
            <a:ext cx="7783512" cy="2640013"/>
          </a:xfrm>
        </p:spPr>
        <p:txBody>
          <a:bodyPr/>
          <a:lstStyle/>
          <a:p>
            <a:pPr marL="0" indent="0">
              <a:lnSpc>
                <a:spcPct val="90000"/>
              </a:lnSpc>
              <a:buFont typeface="Wingdings" charset="0"/>
              <a:buNone/>
            </a:pPr>
            <a:r>
              <a:rPr lang="da-DK" sz="1600"/>
              <a:t>Accoat develops and applies non-stick, low-friction and high-build corrosion protection coatings in Teflon, PTFE and other refined materials for a wide range of industries. Accoat engages in coating of both industrial products and production equipment. Products coated range from very small needles to large tank facilities. </a:t>
            </a:r>
          </a:p>
          <a:p>
            <a:pPr marL="0" indent="0">
              <a:lnSpc>
                <a:spcPct val="90000"/>
              </a:lnSpc>
              <a:buFont typeface="Wingdings" charset="0"/>
              <a:buNone/>
            </a:pPr>
            <a:endParaRPr lang="da-DK" sz="700"/>
          </a:p>
          <a:p>
            <a:pPr marL="0" indent="0">
              <a:lnSpc>
                <a:spcPct val="90000"/>
              </a:lnSpc>
              <a:buFont typeface="Wingdings" charset="0"/>
              <a:buNone/>
            </a:pPr>
            <a:r>
              <a:rPr lang="da-DK" sz="1600"/>
              <a:t>Within industrial teflon coating Accoat is among the five largest suppliers in the EU. </a:t>
            </a:r>
          </a:p>
          <a:p>
            <a:pPr marL="0" indent="0">
              <a:lnSpc>
                <a:spcPct val="90000"/>
              </a:lnSpc>
              <a:buFont typeface="Wingdings" charset="0"/>
              <a:buNone/>
            </a:pPr>
            <a:endParaRPr lang="da-DK" sz="1600"/>
          </a:p>
          <a:p>
            <a:pPr marL="0" indent="0">
              <a:lnSpc>
                <a:spcPct val="90000"/>
              </a:lnSpc>
              <a:buFont typeface="Wingdings" charset="0"/>
              <a:buNone/>
            </a:pPr>
            <a:r>
              <a:rPr lang="da-DK" sz="1600"/>
              <a:t>Location: Kvistgård (DK)</a:t>
            </a:r>
          </a:p>
        </p:txBody>
      </p:sp>
      <p:sp>
        <p:nvSpPr>
          <p:cNvPr id="926723" name="Rectangle 3"/>
          <p:cNvSpPr>
            <a:spLocks noGrp="1" noChangeArrowheads="1"/>
          </p:cNvSpPr>
          <p:nvPr>
            <p:ph type="title"/>
          </p:nvPr>
        </p:nvSpPr>
        <p:spPr/>
        <p:txBody>
          <a:bodyPr/>
          <a:lstStyle/>
          <a:p>
            <a:r>
              <a:rPr lang="da-DK"/>
              <a:t>COATINGS (1)</a:t>
            </a:r>
            <a:endParaRPr lang="en-US"/>
          </a:p>
        </p:txBody>
      </p:sp>
      <p:grpSp>
        <p:nvGrpSpPr>
          <p:cNvPr id="926734" name="Group 14"/>
          <p:cNvGrpSpPr>
            <a:grpSpLocks/>
          </p:cNvGrpSpPr>
          <p:nvPr/>
        </p:nvGrpSpPr>
        <p:grpSpPr bwMode="auto">
          <a:xfrm>
            <a:off x="1901825" y="4395788"/>
            <a:ext cx="5557838" cy="1765300"/>
            <a:chOff x="1198" y="2769"/>
            <a:chExt cx="3501" cy="1112"/>
          </a:xfrm>
        </p:grpSpPr>
        <p:pic>
          <p:nvPicPr>
            <p:cNvPr id="9267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 y="2769"/>
              <a:ext cx="1050"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6726" name="Text Box 6"/>
            <p:cNvSpPr txBox="1">
              <a:spLocks noChangeArrowheads="1"/>
            </p:cNvSpPr>
            <p:nvPr/>
          </p:nvSpPr>
          <p:spPr bwMode="auto">
            <a:xfrm>
              <a:off x="1306" y="3690"/>
              <a:ext cx="8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Coating</a:t>
              </a:r>
            </a:p>
          </p:txBody>
        </p:sp>
        <p:sp>
          <p:nvSpPr>
            <p:cNvPr id="926727" name="Text Box 7"/>
            <p:cNvSpPr txBox="1">
              <a:spLocks noChangeArrowheads="1"/>
            </p:cNvSpPr>
            <p:nvPr/>
          </p:nvSpPr>
          <p:spPr bwMode="auto">
            <a:xfrm>
              <a:off x="2437" y="3708"/>
              <a:ext cx="9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Coating</a:t>
              </a:r>
            </a:p>
          </p:txBody>
        </p:sp>
        <p:sp>
          <p:nvSpPr>
            <p:cNvPr id="926728" name="Text Box 8"/>
            <p:cNvSpPr txBox="1">
              <a:spLocks noChangeArrowheads="1"/>
            </p:cNvSpPr>
            <p:nvPr/>
          </p:nvSpPr>
          <p:spPr bwMode="auto">
            <a:xfrm>
              <a:off x="3769" y="3693"/>
              <a:ext cx="7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Medico</a:t>
              </a:r>
            </a:p>
          </p:txBody>
        </p:sp>
        <p:pic>
          <p:nvPicPr>
            <p:cNvPr id="9267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 y="2769"/>
              <a:ext cx="1032" cy="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67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 y="2769"/>
              <a:ext cx="1044"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da-DK"/>
              <a:t>COATINGS (2)</a:t>
            </a:r>
          </a:p>
        </p:txBody>
      </p:sp>
      <p:sp>
        <p:nvSpPr>
          <p:cNvPr id="802819" name="Rectangle 3"/>
          <p:cNvSpPr>
            <a:spLocks noGrp="1" noChangeArrowheads="1"/>
          </p:cNvSpPr>
          <p:nvPr>
            <p:ph type="body" sz="half" idx="1"/>
          </p:nvPr>
        </p:nvSpPr>
        <p:spPr>
          <a:xfrm>
            <a:off x="360363" y="1389063"/>
            <a:ext cx="4705350" cy="3227387"/>
          </a:xfrm>
        </p:spPr>
        <p:txBody>
          <a:bodyPr/>
          <a:lstStyle/>
          <a:p>
            <a:pPr>
              <a:lnSpc>
                <a:spcPct val="80000"/>
              </a:lnSpc>
              <a:buFont typeface="Wingdings" charset="0"/>
              <a:buNone/>
            </a:pPr>
            <a:r>
              <a:rPr lang="da-DK" sz="1600" b="1"/>
              <a:t>2007:  </a:t>
            </a:r>
          </a:p>
          <a:p>
            <a:pPr>
              <a:lnSpc>
                <a:spcPct val="85000"/>
              </a:lnSpc>
              <a:buFont typeface="Symbol" charset="0"/>
              <a:buChar char=""/>
            </a:pPr>
            <a:r>
              <a:rPr lang="da-DK" sz="1600"/>
              <a:t>Organic growth of 19% - adjusted for transfer of Accoat Medical to SP Medical</a:t>
            </a:r>
          </a:p>
          <a:p>
            <a:pPr>
              <a:lnSpc>
                <a:spcPct val="85000"/>
              </a:lnSpc>
              <a:buFont typeface="Symbol" charset="0"/>
              <a:buChar char=""/>
            </a:pPr>
            <a:r>
              <a:rPr lang="da-DK" sz="1600"/>
              <a:t>Increased activity with very large items</a:t>
            </a:r>
          </a:p>
          <a:p>
            <a:pPr>
              <a:lnSpc>
                <a:spcPct val="85000"/>
              </a:lnSpc>
              <a:buFont typeface="Symbol" charset="0"/>
              <a:buChar char=""/>
            </a:pPr>
            <a:r>
              <a:rPr lang="da-DK" sz="1600"/>
              <a:t>High growth in industries such as chemical, medical devices and oil/gas</a:t>
            </a:r>
          </a:p>
          <a:p>
            <a:pPr>
              <a:lnSpc>
                <a:spcPct val="85000"/>
              </a:lnSpc>
              <a:buFont typeface="Symbol" charset="0"/>
              <a:buChar char=""/>
            </a:pPr>
            <a:r>
              <a:rPr lang="da-DK" sz="1600"/>
              <a:t>Stronger margins due to better mix, higher capacity utilization and relocation of activities</a:t>
            </a:r>
          </a:p>
          <a:p>
            <a:pPr>
              <a:lnSpc>
                <a:spcPct val="85000"/>
              </a:lnSpc>
              <a:buFont typeface="Symbol" charset="0"/>
              <a:buChar char=""/>
            </a:pPr>
            <a:r>
              <a:rPr lang="da-DK" sz="1600"/>
              <a:t>Trial production of nano-coating</a:t>
            </a:r>
          </a:p>
        </p:txBody>
      </p:sp>
      <p:sp>
        <p:nvSpPr>
          <p:cNvPr id="802949" name="Rectangle 133"/>
          <p:cNvSpPr>
            <a:spLocks noChangeArrowheads="1"/>
          </p:cNvSpPr>
          <p:nvPr/>
        </p:nvSpPr>
        <p:spPr bwMode="auto">
          <a:xfrm>
            <a:off x="360363" y="5227638"/>
            <a:ext cx="4657725"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lnSpc>
                <a:spcPct val="90000"/>
              </a:lnSpc>
              <a:spcBef>
                <a:spcPct val="20000"/>
              </a:spcBef>
              <a:spcAft>
                <a:spcPct val="20000"/>
              </a:spcAft>
              <a:buClr>
                <a:srgbClr val="C00000"/>
              </a:buClr>
              <a:buSzPct val="50000"/>
              <a:buFont typeface="Wingdings" charset="0"/>
              <a:buNone/>
            </a:pPr>
            <a:r>
              <a:rPr lang="da-DK" sz="1600" b="1">
                <a:solidFill>
                  <a:srgbClr val="080808"/>
                </a:solidFill>
                <a:latin typeface="Verdana" charset="0"/>
              </a:rPr>
              <a:t>Outlook for 2008: </a:t>
            </a:r>
          </a:p>
          <a:p>
            <a:pPr marL="266700" indent="-266700">
              <a:lnSpc>
                <a:spcPct val="90000"/>
              </a:lnSpc>
              <a:spcBef>
                <a:spcPct val="20000"/>
              </a:spcBef>
              <a:spcAft>
                <a:spcPct val="20000"/>
              </a:spcAft>
              <a:buClr>
                <a:srgbClr val="C00000"/>
              </a:buClr>
              <a:buSzPct val="50000"/>
              <a:buFont typeface="Symbol" charset="0"/>
              <a:buChar char=""/>
            </a:pPr>
            <a:r>
              <a:rPr lang="da-DK" sz="1600">
                <a:solidFill>
                  <a:srgbClr val="080808"/>
                </a:solidFill>
                <a:latin typeface="Verdana" charset="0"/>
              </a:rPr>
              <a:t>Increased revenue and slightly higher earnings </a:t>
            </a:r>
          </a:p>
        </p:txBody>
      </p:sp>
      <p:graphicFrame>
        <p:nvGraphicFramePr>
          <p:cNvPr id="803063" name="Group 247"/>
          <p:cNvGraphicFramePr>
            <a:graphicFrameLocks noGrp="1"/>
          </p:cNvGraphicFramePr>
          <p:nvPr>
            <p:ph sz="quarter" idx="2"/>
          </p:nvPr>
        </p:nvGraphicFramePr>
        <p:xfrm>
          <a:off x="5341938" y="1370013"/>
          <a:ext cx="3694112" cy="1925639"/>
        </p:xfrm>
        <a:graphic>
          <a:graphicData uri="http://schemas.openxmlformats.org/drawingml/2006/table">
            <a:tbl>
              <a:tblPr/>
              <a:tblGrid>
                <a:gridCol w="2111375"/>
                <a:gridCol w="841375"/>
                <a:gridCol w="741362"/>
              </a:tblGrid>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DKKm</a:t>
                      </a:r>
                    </a:p>
                  </a:txBody>
                  <a:tcPr horzOverflow="overflow">
                    <a:lnL cap="flat">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2007</a:t>
                      </a:r>
                      <a:endParaRPr kumimoji="0" lang="en-US" sz="1000" b="1" i="0" u="none" strike="noStrike" cap="none" normalizeH="0" baseline="0">
                        <a:ln>
                          <a:noFill/>
                        </a:ln>
                        <a:solidFill>
                          <a:srgbClr val="080808"/>
                        </a:solidFill>
                        <a:effectLst/>
                        <a:latin typeface="Verdana" charset="0"/>
                        <a:ea typeface="ＭＳ Ｐゴシック" charset="0"/>
                      </a:endParaRPr>
                    </a:p>
                  </a:txBody>
                  <a:tcPr horzOverflow="overflow">
                    <a:lnL>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000" b="1" i="0" u="none" strike="noStrike" cap="none" normalizeH="0" baseline="0">
                          <a:ln>
                            <a:noFill/>
                          </a:ln>
                          <a:solidFill>
                            <a:srgbClr val="080808"/>
                          </a:solidFill>
                          <a:effectLst/>
                          <a:latin typeface="Verdana" charset="0"/>
                          <a:ea typeface="ＭＳ Ｐゴシック" charset="0"/>
                        </a:rPr>
                        <a:t>2006</a:t>
                      </a:r>
                    </a:p>
                  </a:txBody>
                  <a:tcPr horzOverflow="overflow">
                    <a:lnL>
                      <a:noFill/>
                    </a:lnL>
                    <a:lnR cap="flat">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Tx/>
                        <a:buNone/>
                        <a:tabLst/>
                      </a:pPr>
                      <a:r>
                        <a:rPr kumimoji="0" lang="en-US" sz="1400" b="0"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ysDot"/>
                      <a:round/>
                      <a:headEnd type="none" w="med" len="med"/>
                      <a:tailEnd type="none" w="med" len="med"/>
                    </a:lnL>
                    <a:lnR>
                      <a:noFill/>
                    </a:lnR>
                    <a:lnT w="12700" cap="flat" cmpd="sng" algn="ctr">
                      <a:solidFill>
                        <a:srgbClr val="BCB57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117.2</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121.2</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EBITDA</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22.2</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17.8</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18.4</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11.5</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Total assets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95.0</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118.2</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Employees (average)</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64</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121</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noFill/>
                  </a:tcPr>
                </a:tc>
              </a:tr>
            </a:tbl>
          </a:graphicData>
        </a:graphic>
      </p:graphicFrame>
      <p:pic>
        <p:nvPicPr>
          <p:cNvPr id="803059" name="Picture 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3692525"/>
            <a:ext cx="369411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5689" name="Object 57"/>
          <p:cNvGraphicFramePr>
            <a:graphicFrameLocks noChangeAspect="1"/>
          </p:cNvGraphicFramePr>
          <p:nvPr/>
        </p:nvGraphicFramePr>
        <p:xfrm>
          <a:off x="179388" y="1844675"/>
          <a:ext cx="8696325" cy="3438525"/>
        </p:xfrm>
        <a:graphic>
          <a:graphicData uri="http://schemas.openxmlformats.org/presentationml/2006/ole">
            <mc:AlternateContent xmlns:mc="http://schemas.openxmlformats.org/markup-compatibility/2006">
              <mc:Choice xmlns:v="urn:schemas-microsoft-com:vml" Requires="v">
                <p:oleObj spid="_x0000_s965723" name="Diagram" r:id="rId4" imgW="6076950" imgH="2400300" progId="Excel.Chart.8">
                  <p:embed/>
                </p:oleObj>
              </mc:Choice>
              <mc:Fallback>
                <p:oleObj name="Diagram" r:id="rId4" imgW="6076950" imgH="2400300" progId="Excel.Chart.8">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44675"/>
                        <a:ext cx="86963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5634" name="Rectangle 2"/>
          <p:cNvSpPr>
            <a:spLocks noGrp="1" noChangeArrowheads="1"/>
          </p:cNvSpPr>
          <p:nvPr>
            <p:ph type="title"/>
          </p:nvPr>
        </p:nvSpPr>
        <p:spPr/>
        <p:txBody>
          <a:bodyPr/>
          <a:lstStyle/>
          <a:p>
            <a:r>
              <a:rPr lang="da-DK"/>
              <a:t>CREATING VALUE FOR THE SHAREHOLDERS</a:t>
            </a:r>
          </a:p>
        </p:txBody>
      </p:sp>
      <p:sp>
        <p:nvSpPr>
          <p:cNvPr id="965690" name="Text Box 58"/>
          <p:cNvSpPr txBox="1">
            <a:spLocks noChangeArrowheads="1"/>
          </p:cNvSpPr>
          <p:nvPr/>
        </p:nvSpPr>
        <p:spPr bwMode="auto">
          <a:xfrm>
            <a:off x="995363" y="1849438"/>
            <a:ext cx="2373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b="1">
                <a:solidFill>
                  <a:srgbClr val="000000"/>
                </a:solidFill>
                <a:latin typeface="Verdana" charset="0"/>
              </a:rPr>
              <a:t>Index 2.1.2006 = 110</a:t>
            </a:r>
            <a:endParaRPr lang="en-US" b="1">
              <a:solidFill>
                <a:srgbClr val="000000"/>
              </a:solidFill>
              <a:latin typeface="Verdana" charset="0"/>
            </a:endParaRPr>
          </a:p>
        </p:txBody>
      </p:sp>
      <p:sp>
        <p:nvSpPr>
          <p:cNvPr id="965691" name="Text Box 59"/>
          <p:cNvSpPr txBox="1">
            <a:spLocks noChangeArrowheads="1"/>
          </p:cNvSpPr>
          <p:nvPr/>
        </p:nvSpPr>
        <p:spPr bwMode="auto">
          <a:xfrm rot="5400000">
            <a:off x="8234363" y="3271838"/>
            <a:ext cx="1000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00000"/>
                </a:solidFill>
                <a:latin typeface="Verdana" charset="0"/>
              </a:rPr>
              <a:t>Omsætning</a:t>
            </a:r>
            <a:endParaRPr lang="en-US" sz="1000" b="1">
              <a:solidFill>
                <a:srgbClr val="000000"/>
              </a:solidFill>
              <a:latin typeface="Verdana" charset="0"/>
            </a:endParaRPr>
          </a:p>
        </p:txBody>
      </p:sp>
      <p:sp>
        <p:nvSpPr>
          <p:cNvPr id="965692" name="Text Box 60"/>
          <p:cNvSpPr txBox="1">
            <a:spLocks noChangeArrowheads="1"/>
          </p:cNvSpPr>
          <p:nvPr/>
        </p:nvSpPr>
        <p:spPr bwMode="auto">
          <a:xfrm rot="16200000">
            <a:off x="-74612" y="3284538"/>
            <a:ext cx="511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00000"/>
                </a:solidFill>
                <a:latin typeface="Verdana" charset="0"/>
              </a:rPr>
              <a:t>Kurs</a:t>
            </a:r>
            <a:endParaRPr lang="en-US" sz="1000" b="1">
              <a:solidFill>
                <a:srgbClr val="000000"/>
              </a:solidFill>
              <a:latin typeface="Verdana" charset="0"/>
            </a:endParaRPr>
          </a:p>
        </p:txBody>
      </p:sp>
      <p:sp>
        <p:nvSpPr>
          <p:cNvPr id="965663" name="Text Box 31"/>
          <p:cNvSpPr txBox="1">
            <a:spLocks noChangeArrowheads="1"/>
          </p:cNvSpPr>
          <p:nvPr/>
        </p:nvSpPr>
        <p:spPr bwMode="auto">
          <a:xfrm>
            <a:off x="360363" y="1389063"/>
            <a:ext cx="8675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da-DK" sz="1800" b="1">
                <a:solidFill>
                  <a:srgbClr val="080808"/>
                </a:solidFill>
                <a:latin typeface="Verdana" charset="0"/>
              </a:rPr>
              <a:t>Share price performance, 2 January to 31 December 2007</a:t>
            </a:r>
            <a:r>
              <a:rPr lang="da-DK" b="1">
                <a:solidFill>
                  <a:srgbClr val="080808"/>
                </a:solidFill>
                <a:latin typeface="Verdana" charset="0"/>
              </a:rPr>
              <a:t> </a:t>
            </a:r>
          </a:p>
        </p:txBody>
      </p:sp>
      <p:sp>
        <p:nvSpPr>
          <p:cNvPr id="965648" name="Text Box 16"/>
          <p:cNvSpPr txBox="1">
            <a:spLocks noChangeArrowheads="1"/>
          </p:cNvSpPr>
          <p:nvPr/>
        </p:nvSpPr>
        <p:spPr bwMode="auto">
          <a:xfrm>
            <a:off x="1114425" y="2228850"/>
            <a:ext cx="1879600" cy="741363"/>
          </a:xfrm>
          <a:prstGeom prst="rect">
            <a:avLst/>
          </a:prstGeom>
          <a:solidFill>
            <a:srgbClr val="CCECFF"/>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da-DK" sz="1200" b="1">
                <a:solidFill>
                  <a:srgbClr val="C00000"/>
                </a:solidFill>
                <a:latin typeface="Verdana" charset="0"/>
              </a:rPr>
              <a:t> </a:t>
            </a:r>
            <a:r>
              <a:rPr lang="da-DK" sz="1200" b="1">
                <a:solidFill>
                  <a:srgbClr val="080808"/>
                </a:solidFill>
                <a:latin typeface="Verdana" charset="0"/>
              </a:rPr>
              <a:t>12% return in 2007</a:t>
            </a:r>
          </a:p>
          <a:p>
            <a:pPr algn="ctr">
              <a:spcBef>
                <a:spcPct val="50000"/>
              </a:spcBef>
            </a:pPr>
            <a:r>
              <a:rPr lang="da-DK" sz="1200" b="1">
                <a:solidFill>
                  <a:srgbClr val="080808"/>
                </a:solidFill>
                <a:latin typeface="Verdana" charset="0"/>
              </a:rPr>
              <a:t>43% return in 2006</a:t>
            </a:r>
          </a:p>
          <a:p>
            <a:pPr algn="ctr">
              <a:spcBef>
                <a:spcPct val="50000"/>
              </a:spcBef>
            </a:pPr>
            <a:r>
              <a:rPr lang="da-DK" sz="1200" b="1">
                <a:solidFill>
                  <a:srgbClr val="080808"/>
                </a:solidFill>
                <a:latin typeface="Verdana" charset="0"/>
              </a:rPr>
              <a:t>29% return in 2005  </a:t>
            </a:r>
            <a:endParaRPr lang="da-DK" sz="1200">
              <a:solidFill>
                <a:srgbClr val="080808"/>
              </a:solidFill>
              <a:latin typeface="Verdana" charset="0"/>
            </a:endParaRPr>
          </a:p>
        </p:txBody>
      </p:sp>
      <p:sp>
        <p:nvSpPr>
          <p:cNvPr id="965649" name="Text Box 17"/>
          <p:cNvSpPr txBox="1">
            <a:spLocks noChangeArrowheads="1"/>
          </p:cNvSpPr>
          <p:nvPr/>
        </p:nvSpPr>
        <p:spPr bwMode="auto">
          <a:xfrm>
            <a:off x="7516813" y="2052638"/>
            <a:ext cx="12414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600" b="1">
                <a:solidFill>
                  <a:srgbClr val="080808"/>
                </a:solidFill>
                <a:latin typeface="Verdana" charset="0"/>
              </a:rPr>
              <a:t>SP Group</a:t>
            </a:r>
            <a:endParaRPr lang="en-US" sz="1600" b="1">
              <a:solidFill>
                <a:srgbClr val="080808"/>
              </a:solidFill>
              <a:latin typeface="Verdana" charset="0"/>
            </a:endParaRPr>
          </a:p>
        </p:txBody>
      </p:sp>
      <p:sp>
        <p:nvSpPr>
          <p:cNvPr id="965669" name="Rectangle 37"/>
          <p:cNvSpPr>
            <a:spLocks noChangeArrowheads="1"/>
          </p:cNvSpPr>
          <p:nvPr/>
        </p:nvSpPr>
        <p:spPr bwMode="auto">
          <a:xfrm>
            <a:off x="512763" y="3789363"/>
            <a:ext cx="8521700" cy="9985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685" name="Text Box 53"/>
          <p:cNvSpPr txBox="1">
            <a:spLocks noChangeArrowheads="1"/>
          </p:cNvSpPr>
          <p:nvPr/>
        </p:nvSpPr>
        <p:spPr bwMode="auto">
          <a:xfrm>
            <a:off x="6869113" y="4049713"/>
            <a:ext cx="2193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da-DK" sz="700" b="1">
                <a:solidFill>
                  <a:srgbClr val="080808"/>
                </a:solidFill>
                <a:latin typeface="Arial" charset="0"/>
              </a:rPr>
              <a:t>Source: OMX Copenhagen  and Danske</a:t>
            </a:r>
            <a:r>
              <a:rPr lang="da-DK" sz="700">
                <a:solidFill>
                  <a:srgbClr val="080808"/>
                </a:solidFill>
                <a:latin typeface="Arial" charset="0"/>
              </a:rPr>
              <a:t> Markets</a:t>
            </a:r>
          </a:p>
        </p:txBody>
      </p:sp>
      <p:sp>
        <p:nvSpPr>
          <p:cNvPr id="965705" name="Rectangle 73"/>
          <p:cNvSpPr>
            <a:spLocks noChangeArrowheads="1"/>
          </p:cNvSpPr>
          <p:nvPr/>
        </p:nvSpPr>
        <p:spPr bwMode="auto">
          <a:xfrm>
            <a:off x="8637588" y="2930525"/>
            <a:ext cx="180975" cy="933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650" name="Text Box 18"/>
          <p:cNvSpPr txBox="1">
            <a:spLocks noChangeArrowheads="1"/>
          </p:cNvSpPr>
          <p:nvPr/>
        </p:nvSpPr>
        <p:spPr bwMode="auto">
          <a:xfrm>
            <a:off x="7029450" y="3168650"/>
            <a:ext cx="1955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da-DK" sz="1600" b="1">
                <a:solidFill>
                  <a:srgbClr val="080808"/>
                </a:solidFill>
                <a:latin typeface="Verdana" charset="0"/>
              </a:rPr>
              <a:t>All-share index</a:t>
            </a:r>
            <a:endParaRPr lang="en-US" sz="1600" b="1">
              <a:solidFill>
                <a:srgbClr val="080808"/>
              </a:solidFill>
              <a:latin typeface="Verdana" charset="0"/>
            </a:endParaRPr>
          </a:p>
        </p:txBody>
      </p:sp>
      <p:sp>
        <p:nvSpPr>
          <p:cNvPr id="965707" name="Rectangle 75"/>
          <p:cNvSpPr>
            <a:spLocks noChangeArrowheads="1"/>
          </p:cNvSpPr>
          <p:nvPr/>
        </p:nvSpPr>
        <p:spPr bwMode="auto">
          <a:xfrm>
            <a:off x="-1588" y="3206750"/>
            <a:ext cx="3603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grpSp>
        <p:nvGrpSpPr>
          <p:cNvPr id="965711" name="Group 79"/>
          <p:cNvGrpSpPr>
            <a:grpSpLocks/>
          </p:cNvGrpSpPr>
          <p:nvPr/>
        </p:nvGrpSpPr>
        <p:grpSpPr bwMode="auto">
          <a:xfrm>
            <a:off x="323850" y="3789363"/>
            <a:ext cx="8715375" cy="244475"/>
            <a:chOff x="227" y="2306"/>
            <a:chExt cx="5490" cy="154"/>
          </a:xfrm>
        </p:grpSpPr>
        <p:sp>
          <p:nvSpPr>
            <p:cNvPr id="965695" name="Text Box 63"/>
            <p:cNvSpPr txBox="1">
              <a:spLocks noChangeArrowheads="1"/>
            </p:cNvSpPr>
            <p:nvPr/>
          </p:nvSpPr>
          <p:spPr bwMode="auto">
            <a:xfrm>
              <a:off x="227"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2.1.2006</a:t>
              </a:r>
              <a:endParaRPr lang="en-US" sz="1000" b="1">
                <a:solidFill>
                  <a:srgbClr val="080808"/>
                </a:solidFill>
                <a:latin typeface="Verdana" charset="0"/>
              </a:endParaRPr>
            </a:p>
          </p:txBody>
        </p:sp>
        <p:sp>
          <p:nvSpPr>
            <p:cNvPr id="965696" name="Text Box 64"/>
            <p:cNvSpPr txBox="1">
              <a:spLocks noChangeArrowheads="1"/>
            </p:cNvSpPr>
            <p:nvPr/>
          </p:nvSpPr>
          <p:spPr bwMode="auto">
            <a:xfrm>
              <a:off x="1612"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2.7.2006</a:t>
              </a:r>
              <a:endParaRPr lang="en-US" sz="1000" b="1">
                <a:solidFill>
                  <a:srgbClr val="080808"/>
                </a:solidFill>
                <a:latin typeface="Verdana" charset="0"/>
              </a:endParaRPr>
            </a:p>
          </p:txBody>
        </p:sp>
        <p:sp>
          <p:nvSpPr>
            <p:cNvPr id="965697" name="Text Box 65"/>
            <p:cNvSpPr txBox="1">
              <a:spLocks noChangeArrowheads="1"/>
            </p:cNvSpPr>
            <p:nvPr/>
          </p:nvSpPr>
          <p:spPr bwMode="auto">
            <a:xfrm>
              <a:off x="2156" y="2306"/>
              <a:ext cx="5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2.10.2006</a:t>
              </a:r>
              <a:endParaRPr lang="en-US" sz="1000" b="1">
                <a:solidFill>
                  <a:srgbClr val="080808"/>
                </a:solidFill>
                <a:latin typeface="Verdana" charset="0"/>
              </a:endParaRPr>
            </a:p>
          </p:txBody>
        </p:sp>
        <p:sp>
          <p:nvSpPr>
            <p:cNvPr id="965698" name="Text Box 66"/>
            <p:cNvSpPr txBox="1">
              <a:spLocks noChangeArrowheads="1"/>
            </p:cNvSpPr>
            <p:nvPr/>
          </p:nvSpPr>
          <p:spPr bwMode="auto">
            <a:xfrm>
              <a:off x="970"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2.4.2006</a:t>
              </a:r>
              <a:endParaRPr lang="en-US" sz="1000" b="1">
                <a:solidFill>
                  <a:srgbClr val="080808"/>
                </a:solidFill>
                <a:latin typeface="Verdana" charset="0"/>
              </a:endParaRPr>
            </a:p>
          </p:txBody>
        </p:sp>
        <p:sp>
          <p:nvSpPr>
            <p:cNvPr id="965699" name="Text Box 67"/>
            <p:cNvSpPr txBox="1">
              <a:spLocks noChangeArrowheads="1"/>
            </p:cNvSpPr>
            <p:nvPr/>
          </p:nvSpPr>
          <p:spPr bwMode="auto">
            <a:xfrm>
              <a:off x="2816"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2.1.2007</a:t>
              </a:r>
              <a:endParaRPr lang="en-US" sz="1000" b="1">
                <a:solidFill>
                  <a:srgbClr val="080808"/>
                </a:solidFill>
                <a:latin typeface="Verdana" charset="0"/>
              </a:endParaRPr>
            </a:p>
          </p:txBody>
        </p:sp>
        <p:sp>
          <p:nvSpPr>
            <p:cNvPr id="965700" name="Text Box 68"/>
            <p:cNvSpPr txBox="1">
              <a:spLocks noChangeArrowheads="1"/>
            </p:cNvSpPr>
            <p:nvPr/>
          </p:nvSpPr>
          <p:spPr bwMode="auto">
            <a:xfrm>
              <a:off x="3344"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2.4.2007</a:t>
              </a:r>
              <a:endParaRPr lang="en-US" sz="1000" b="1">
                <a:solidFill>
                  <a:srgbClr val="080808"/>
                </a:solidFill>
                <a:latin typeface="Verdana" charset="0"/>
              </a:endParaRPr>
            </a:p>
          </p:txBody>
        </p:sp>
        <p:sp>
          <p:nvSpPr>
            <p:cNvPr id="965701" name="Text Box 69"/>
            <p:cNvSpPr txBox="1">
              <a:spLocks noChangeArrowheads="1"/>
            </p:cNvSpPr>
            <p:nvPr/>
          </p:nvSpPr>
          <p:spPr bwMode="auto">
            <a:xfrm>
              <a:off x="3881" y="2306"/>
              <a:ext cx="5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2.7.2007</a:t>
              </a:r>
              <a:endParaRPr lang="en-US" sz="1000" b="1">
                <a:solidFill>
                  <a:srgbClr val="080808"/>
                </a:solidFill>
                <a:latin typeface="Verdana" charset="0"/>
              </a:endParaRPr>
            </a:p>
          </p:txBody>
        </p:sp>
        <p:sp>
          <p:nvSpPr>
            <p:cNvPr id="965702" name="Text Box 70"/>
            <p:cNvSpPr txBox="1">
              <a:spLocks noChangeArrowheads="1"/>
            </p:cNvSpPr>
            <p:nvPr/>
          </p:nvSpPr>
          <p:spPr bwMode="auto">
            <a:xfrm>
              <a:off x="4466" y="2306"/>
              <a:ext cx="5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2.10.2007</a:t>
              </a:r>
              <a:endParaRPr lang="en-US" sz="1000" b="1">
                <a:solidFill>
                  <a:srgbClr val="080808"/>
                </a:solidFill>
                <a:latin typeface="Verdana" charset="0"/>
              </a:endParaRPr>
            </a:p>
          </p:txBody>
        </p:sp>
        <p:sp>
          <p:nvSpPr>
            <p:cNvPr id="965703" name="Text Box 71"/>
            <p:cNvSpPr txBox="1">
              <a:spLocks noChangeArrowheads="1"/>
            </p:cNvSpPr>
            <p:nvPr/>
          </p:nvSpPr>
          <p:spPr bwMode="auto">
            <a:xfrm>
              <a:off x="5087" y="2306"/>
              <a:ext cx="63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31.12.2007</a:t>
              </a:r>
              <a:endParaRPr lang="en-US" sz="1000" b="1">
                <a:solidFill>
                  <a:srgbClr val="080808"/>
                </a:solidFill>
                <a:latin typeface="Verdana" charset="0"/>
              </a:endParaRPr>
            </a:p>
          </p:txBody>
        </p:sp>
      </p:grpSp>
      <p:sp>
        <p:nvSpPr>
          <p:cNvPr id="965713" name="Rectangle 81"/>
          <p:cNvSpPr>
            <a:spLocks noChangeArrowheads="1"/>
          </p:cNvSpPr>
          <p:nvPr/>
        </p:nvSpPr>
        <p:spPr bwMode="auto">
          <a:xfrm>
            <a:off x="360363" y="4205288"/>
            <a:ext cx="34702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Char char="l"/>
            </a:pPr>
            <a:r>
              <a:rPr lang="da-DK" b="1">
                <a:solidFill>
                  <a:srgbClr val="080808"/>
                </a:solidFill>
                <a:latin typeface="Verdana" charset="0"/>
              </a:rPr>
              <a:t>Share capital DKK 200m</a:t>
            </a:r>
          </a:p>
        </p:txBody>
      </p:sp>
      <p:sp>
        <p:nvSpPr>
          <p:cNvPr id="965714" name="Rectangle 82"/>
          <p:cNvSpPr>
            <a:spLocks noChangeArrowheads="1"/>
          </p:cNvSpPr>
          <p:nvPr/>
        </p:nvSpPr>
        <p:spPr bwMode="auto">
          <a:xfrm>
            <a:off x="3862388" y="4197350"/>
            <a:ext cx="4203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Char char="l"/>
            </a:pPr>
            <a:r>
              <a:rPr lang="da-DK" b="1">
                <a:solidFill>
                  <a:srgbClr val="080808"/>
                </a:solidFill>
                <a:latin typeface="Verdana" charset="0"/>
              </a:rPr>
              <a:t>All shares have equal rights</a:t>
            </a:r>
            <a:endParaRPr lang="en-US" b="1">
              <a:solidFill>
                <a:srgbClr val="080808"/>
              </a:solidFill>
              <a:latin typeface="Verdana" charset="0"/>
            </a:endParaRPr>
          </a:p>
        </p:txBody>
      </p:sp>
      <p:grpSp>
        <p:nvGrpSpPr>
          <p:cNvPr id="965722" name="Group 90"/>
          <p:cNvGrpSpPr>
            <a:grpSpLocks/>
          </p:cNvGrpSpPr>
          <p:nvPr/>
        </p:nvGrpSpPr>
        <p:grpSpPr bwMode="auto">
          <a:xfrm>
            <a:off x="360363" y="4586288"/>
            <a:ext cx="8561387" cy="2052637"/>
            <a:chOff x="227" y="2889"/>
            <a:chExt cx="5393" cy="1293"/>
          </a:xfrm>
        </p:grpSpPr>
        <p:sp>
          <p:nvSpPr>
            <p:cNvPr id="965693" name="Rectangle 61"/>
            <p:cNvSpPr>
              <a:spLocks noChangeArrowheads="1"/>
            </p:cNvSpPr>
            <p:nvPr/>
          </p:nvSpPr>
          <p:spPr bwMode="auto">
            <a:xfrm>
              <a:off x="610" y="3481"/>
              <a:ext cx="4619" cy="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704" name="Rectangle 72"/>
            <p:cNvSpPr>
              <a:spLocks noChangeArrowheads="1"/>
            </p:cNvSpPr>
            <p:nvPr/>
          </p:nvSpPr>
          <p:spPr bwMode="auto">
            <a:xfrm>
              <a:off x="1427" y="2980"/>
              <a:ext cx="3132" cy="4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graphicFrame>
          <p:nvGraphicFramePr>
            <p:cNvPr id="965673" name="Object 41"/>
            <p:cNvGraphicFramePr>
              <a:graphicFrameLocks noChangeAspect="1"/>
            </p:cNvGraphicFramePr>
            <p:nvPr/>
          </p:nvGraphicFramePr>
          <p:xfrm>
            <a:off x="2987" y="2952"/>
            <a:ext cx="1843" cy="1230"/>
          </p:xfrm>
          <a:graphic>
            <a:graphicData uri="http://schemas.openxmlformats.org/presentationml/2006/ole">
              <mc:AlternateContent xmlns:mc="http://schemas.openxmlformats.org/markup-compatibility/2006">
                <mc:Choice xmlns:v="urn:schemas-microsoft-com:vml" Requires="v">
                  <p:oleObj spid="_x0000_s965724" name="Diagram" r:id="rId6" imgW="6096000" imgH="4067175" progId="MSGraph.Chart.8">
                    <p:embed followColorScheme="full"/>
                  </p:oleObj>
                </mc:Choice>
                <mc:Fallback>
                  <p:oleObj name="Diagram" r:id="rId6" imgW="6096000" imgH="4067175" progId="MSGraph.Chart.8">
                    <p:embed followColorScheme="full"/>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 y="2952"/>
                          <a:ext cx="1843" cy="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5674" name="Text Box 42"/>
            <p:cNvSpPr txBox="1">
              <a:spLocks noChangeArrowheads="1"/>
            </p:cNvSpPr>
            <p:nvPr/>
          </p:nvSpPr>
          <p:spPr bwMode="auto">
            <a:xfrm>
              <a:off x="3416" y="3463"/>
              <a:ext cx="3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rgbClr val="000000"/>
                  </a:solidFill>
                  <a:latin typeface="Verdana" charset="0"/>
                </a:rPr>
                <a:t>2007</a:t>
              </a:r>
              <a:endParaRPr lang="en-US" sz="1200" b="1">
                <a:solidFill>
                  <a:srgbClr val="000000"/>
                </a:solidFill>
                <a:latin typeface="Verdana" charset="0"/>
              </a:endParaRPr>
            </a:p>
          </p:txBody>
        </p:sp>
        <p:graphicFrame>
          <p:nvGraphicFramePr>
            <p:cNvPr id="965675" name="Object 43"/>
            <p:cNvGraphicFramePr>
              <a:graphicFrameLocks noChangeAspect="1"/>
            </p:cNvGraphicFramePr>
            <p:nvPr/>
          </p:nvGraphicFramePr>
          <p:xfrm>
            <a:off x="227" y="2975"/>
            <a:ext cx="1778" cy="1187"/>
          </p:xfrm>
          <a:graphic>
            <a:graphicData uri="http://schemas.openxmlformats.org/presentationml/2006/ole">
              <mc:AlternateContent xmlns:mc="http://schemas.openxmlformats.org/markup-compatibility/2006">
                <mc:Choice xmlns:v="urn:schemas-microsoft-com:vml" Requires="v">
                  <p:oleObj spid="_x0000_s965725" name="Diagram" r:id="rId8" imgW="6096000" imgH="4067175" progId="MSGraph.Chart.8">
                    <p:embed followColorScheme="full"/>
                  </p:oleObj>
                </mc:Choice>
                <mc:Fallback>
                  <p:oleObj name="Diagram" r:id="rId8" imgW="6096000" imgH="4067175" progId="MSGraph.Chart.8">
                    <p:embed followColorScheme="full"/>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 y="2975"/>
                          <a:ext cx="1778" cy="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5676" name="Text Box 44"/>
            <p:cNvSpPr txBox="1">
              <a:spLocks noChangeArrowheads="1"/>
            </p:cNvSpPr>
            <p:nvPr/>
          </p:nvSpPr>
          <p:spPr bwMode="auto">
            <a:xfrm>
              <a:off x="626" y="3460"/>
              <a:ext cx="3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rgbClr val="000000"/>
                  </a:solidFill>
                  <a:latin typeface="Verdana" charset="0"/>
                </a:rPr>
                <a:t>2005</a:t>
              </a:r>
              <a:endParaRPr lang="en-US" sz="1200" b="1">
                <a:solidFill>
                  <a:srgbClr val="000000"/>
                </a:solidFill>
                <a:latin typeface="Verdana" charset="0"/>
              </a:endParaRPr>
            </a:p>
          </p:txBody>
        </p:sp>
        <p:sp>
          <p:nvSpPr>
            <p:cNvPr id="965677" name="Rectangle 45"/>
            <p:cNvSpPr>
              <a:spLocks noChangeArrowheads="1"/>
            </p:cNvSpPr>
            <p:nvPr/>
          </p:nvSpPr>
          <p:spPr bwMode="auto">
            <a:xfrm>
              <a:off x="227" y="3082"/>
              <a:ext cx="5393" cy="900"/>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678" name="Text Box 46"/>
            <p:cNvSpPr txBox="1">
              <a:spLocks noChangeArrowheads="1"/>
            </p:cNvSpPr>
            <p:nvPr/>
          </p:nvSpPr>
          <p:spPr bwMode="auto">
            <a:xfrm>
              <a:off x="227" y="2889"/>
              <a:ext cx="32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da-DK" sz="1800" b="1">
                  <a:solidFill>
                    <a:srgbClr val="080808"/>
                  </a:solidFill>
                  <a:latin typeface="Verdana" charset="0"/>
                </a:rPr>
                <a:t>Major shareholders</a:t>
              </a:r>
              <a:r>
                <a:rPr lang="ja-JP" altLang="da-DK" sz="1800" b="1">
                  <a:solidFill>
                    <a:srgbClr val="080808"/>
                  </a:solidFill>
                  <a:latin typeface="Arial"/>
                </a:rPr>
                <a:t>’</a:t>
              </a:r>
              <a:r>
                <a:rPr lang="da-DK" sz="1800" b="1">
                  <a:solidFill>
                    <a:srgbClr val="080808"/>
                  </a:solidFill>
                  <a:latin typeface="Verdana" charset="0"/>
                </a:rPr>
                <a:t> ownership</a:t>
              </a:r>
            </a:p>
          </p:txBody>
        </p:sp>
        <p:sp>
          <p:nvSpPr>
            <p:cNvPr id="965680" name="Text Box 48"/>
            <p:cNvSpPr txBox="1">
              <a:spLocks noChangeArrowheads="1"/>
            </p:cNvSpPr>
            <p:nvPr/>
          </p:nvSpPr>
          <p:spPr bwMode="auto">
            <a:xfrm>
              <a:off x="4440" y="3192"/>
              <a:ext cx="116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rgbClr val="080808"/>
                  </a:solidFill>
                  <a:latin typeface="Verdana" charset="0"/>
                </a:rPr>
                <a:t>Major shareholders</a:t>
              </a:r>
              <a:endParaRPr lang="en-US" sz="1200" b="1">
                <a:solidFill>
                  <a:srgbClr val="080808"/>
                </a:solidFill>
                <a:latin typeface="Verdana" charset="0"/>
              </a:endParaRPr>
            </a:p>
          </p:txBody>
        </p:sp>
        <p:sp>
          <p:nvSpPr>
            <p:cNvPr id="965681" name="Text Box 49"/>
            <p:cNvSpPr txBox="1">
              <a:spLocks noChangeArrowheads="1"/>
            </p:cNvSpPr>
            <p:nvPr/>
          </p:nvSpPr>
          <p:spPr bwMode="auto">
            <a:xfrm>
              <a:off x="4429" y="3311"/>
              <a:ext cx="4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rgbClr val="080808"/>
                  </a:solidFill>
                  <a:latin typeface="Verdana" charset="0"/>
                </a:rPr>
                <a:t>Others</a:t>
              </a:r>
              <a:endParaRPr lang="en-US" sz="1200" b="1">
                <a:solidFill>
                  <a:srgbClr val="080808"/>
                </a:solidFill>
                <a:latin typeface="Verdana" charset="0"/>
              </a:endParaRPr>
            </a:p>
          </p:txBody>
        </p:sp>
        <p:graphicFrame>
          <p:nvGraphicFramePr>
            <p:cNvPr id="965682" name="Object 50"/>
            <p:cNvGraphicFramePr>
              <a:graphicFrameLocks noChangeAspect="1"/>
            </p:cNvGraphicFramePr>
            <p:nvPr/>
          </p:nvGraphicFramePr>
          <p:xfrm>
            <a:off x="1649" y="2948"/>
            <a:ext cx="1815" cy="1211"/>
          </p:xfrm>
          <a:graphic>
            <a:graphicData uri="http://schemas.openxmlformats.org/presentationml/2006/ole">
              <mc:AlternateContent xmlns:mc="http://schemas.openxmlformats.org/markup-compatibility/2006">
                <mc:Choice xmlns:v="urn:schemas-microsoft-com:vml" Requires="v">
                  <p:oleObj spid="_x0000_s965726" name="Diagram" r:id="rId10" imgW="6096000" imgH="4067175" progId="MSGraph.Chart.8">
                    <p:embed followColorScheme="full"/>
                  </p:oleObj>
                </mc:Choice>
                <mc:Fallback>
                  <p:oleObj name="Diagram" r:id="rId10" imgW="6096000" imgH="4067175" progId="MSGraph.Chart.8">
                    <p:embed followColorScheme="full"/>
                    <p:pic>
                      <p:nvPicPr>
                        <p:cNvPr id="0" name="Object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9" y="2948"/>
                          <a:ext cx="1815" cy="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5683" name="Text Box 51"/>
            <p:cNvSpPr txBox="1">
              <a:spLocks noChangeArrowheads="1"/>
            </p:cNvSpPr>
            <p:nvPr/>
          </p:nvSpPr>
          <p:spPr bwMode="auto">
            <a:xfrm>
              <a:off x="2053" y="3457"/>
              <a:ext cx="3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rgbClr val="000000"/>
                  </a:solidFill>
                  <a:latin typeface="Verdana" charset="0"/>
                </a:rPr>
                <a:t>2006</a:t>
              </a:r>
              <a:endParaRPr lang="en-US" sz="1200" b="1">
                <a:solidFill>
                  <a:srgbClr val="000000"/>
                </a:solidFill>
                <a:latin typeface="Verdana" charset="0"/>
              </a:endParaRPr>
            </a:p>
          </p:txBody>
        </p:sp>
        <p:sp>
          <p:nvSpPr>
            <p:cNvPr id="965684" name="Rectangle 52"/>
            <p:cNvSpPr>
              <a:spLocks noChangeArrowheads="1"/>
            </p:cNvSpPr>
            <p:nvPr/>
          </p:nvSpPr>
          <p:spPr bwMode="auto">
            <a:xfrm>
              <a:off x="4377" y="3252"/>
              <a:ext cx="63" cy="55"/>
            </a:xfrm>
            <a:prstGeom prst="rect">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709" name="Rectangle 77"/>
            <p:cNvSpPr>
              <a:spLocks noChangeArrowheads="1"/>
            </p:cNvSpPr>
            <p:nvPr/>
          </p:nvSpPr>
          <p:spPr bwMode="auto">
            <a:xfrm>
              <a:off x="4374" y="3369"/>
              <a:ext cx="63" cy="55"/>
            </a:xfrm>
            <a:prstGeom prst="rect">
              <a:avLst/>
            </a:prstGeom>
            <a:solidFill>
              <a:srgbClr val="CCECFF"/>
            </a:solidFill>
            <a:ln w="9525">
              <a:solidFill>
                <a:srgbClr val="CCE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65715" name="Text Box 83"/>
            <p:cNvSpPr txBox="1">
              <a:spLocks noChangeArrowheads="1"/>
            </p:cNvSpPr>
            <p:nvPr/>
          </p:nvSpPr>
          <p:spPr bwMode="auto">
            <a:xfrm>
              <a:off x="404" y="3103"/>
              <a:ext cx="411"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da-DK" sz="900" b="1">
                  <a:solidFill>
                    <a:srgbClr val="000000"/>
                  </a:solidFill>
                  <a:latin typeface="Verdana" charset="0"/>
                </a:rPr>
                <a:t>6.0%</a:t>
              </a:r>
              <a:endParaRPr lang="en-US" sz="900" b="1">
                <a:solidFill>
                  <a:srgbClr val="000000"/>
                </a:solidFill>
                <a:latin typeface="Verdana" charset="0"/>
              </a:endParaRPr>
            </a:p>
          </p:txBody>
        </p:sp>
        <p:sp>
          <p:nvSpPr>
            <p:cNvPr id="965716" name="Text Box 84"/>
            <p:cNvSpPr txBox="1">
              <a:spLocks noChangeArrowheads="1"/>
            </p:cNvSpPr>
            <p:nvPr/>
          </p:nvSpPr>
          <p:spPr bwMode="auto">
            <a:xfrm>
              <a:off x="1161" y="3457"/>
              <a:ext cx="387"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900" b="1">
                  <a:solidFill>
                    <a:srgbClr val="000000"/>
                  </a:solidFill>
                  <a:latin typeface="Verdana" charset="0"/>
                </a:rPr>
                <a:t>94.0%</a:t>
              </a:r>
              <a:endParaRPr lang="en-US" sz="900" b="1">
                <a:solidFill>
                  <a:srgbClr val="000000"/>
                </a:solidFill>
                <a:latin typeface="Verdana" charset="0"/>
              </a:endParaRPr>
            </a:p>
          </p:txBody>
        </p:sp>
        <p:sp>
          <p:nvSpPr>
            <p:cNvPr id="965717" name="Text Box 85"/>
            <p:cNvSpPr txBox="1">
              <a:spLocks noChangeArrowheads="1"/>
            </p:cNvSpPr>
            <p:nvPr/>
          </p:nvSpPr>
          <p:spPr bwMode="auto">
            <a:xfrm>
              <a:off x="1535" y="3468"/>
              <a:ext cx="387"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900" b="1">
                  <a:solidFill>
                    <a:srgbClr val="000000"/>
                  </a:solidFill>
                  <a:latin typeface="Verdana" charset="0"/>
                </a:rPr>
                <a:t>53.6%</a:t>
              </a:r>
              <a:endParaRPr lang="en-US" sz="900" b="1">
                <a:solidFill>
                  <a:srgbClr val="000000"/>
                </a:solidFill>
                <a:latin typeface="Verdana" charset="0"/>
              </a:endParaRPr>
            </a:p>
          </p:txBody>
        </p:sp>
        <p:sp>
          <p:nvSpPr>
            <p:cNvPr id="965718" name="Text Box 86"/>
            <p:cNvSpPr txBox="1">
              <a:spLocks noChangeArrowheads="1"/>
            </p:cNvSpPr>
            <p:nvPr/>
          </p:nvSpPr>
          <p:spPr bwMode="auto">
            <a:xfrm>
              <a:off x="2606" y="3398"/>
              <a:ext cx="387"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900" b="1">
                  <a:solidFill>
                    <a:srgbClr val="000000"/>
                  </a:solidFill>
                  <a:latin typeface="Verdana" charset="0"/>
                </a:rPr>
                <a:t>46.6%</a:t>
              </a:r>
              <a:endParaRPr lang="en-US" sz="900" b="1">
                <a:solidFill>
                  <a:srgbClr val="000000"/>
                </a:solidFill>
                <a:latin typeface="Verdana" charset="0"/>
              </a:endParaRPr>
            </a:p>
          </p:txBody>
        </p:sp>
        <p:sp>
          <p:nvSpPr>
            <p:cNvPr id="965719" name="Text Box 87"/>
            <p:cNvSpPr txBox="1">
              <a:spLocks noChangeArrowheads="1"/>
            </p:cNvSpPr>
            <p:nvPr/>
          </p:nvSpPr>
          <p:spPr bwMode="auto">
            <a:xfrm>
              <a:off x="3813" y="3135"/>
              <a:ext cx="387"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900" b="1">
                  <a:solidFill>
                    <a:srgbClr val="000000"/>
                  </a:solidFill>
                  <a:latin typeface="Verdana" charset="0"/>
                </a:rPr>
                <a:t>28.5%</a:t>
              </a:r>
              <a:endParaRPr lang="en-US" sz="900" b="1">
                <a:solidFill>
                  <a:srgbClr val="000000"/>
                </a:solidFill>
                <a:latin typeface="Verdana" charset="0"/>
              </a:endParaRPr>
            </a:p>
          </p:txBody>
        </p:sp>
        <p:sp>
          <p:nvSpPr>
            <p:cNvPr id="965720" name="Text Box 88"/>
            <p:cNvSpPr txBox="1">
              <a:spLocks noChangeArrowheads="1"/>
            </p:cNvSpPr>
            <p:nvPr/>
          </p:nvSpPr>
          <p:spPr bwMode="auto">
            <a:xfrm>
              <a:off x="2925" y="3748"/>
              <a:ext cx="387"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900" b="1">
                  <a:solidFill>
                    <a:srgbClr val="000000"/>
                  </a:solidFill>
                  <a:latin typeface="Verdana" charset="0"/>
                </a:rPr>
                <a:t>71.5%</a:t>
              </a:r>
              <a:endParaRPr lang="en-US" sz="900" b="1">
                <a:solidFill>
                  <a:srgbClr val="000000"/>
                </a:solidFill>
                <a:latin typeface="Verdana" charset="0"/>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ChangeArrowheads="1"/>
          </p:cNvSpPr>
          <p:nvPr/>
        </p:nvSpPr>
        <p:spPr bwMode="auto">
          <a:xfrm>
            <a:off x="0" y="973138"/>
            <a:ext cx="9144000" cy="227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pic>
        <p:nvPicPr>
          <p:cNvPr id="9789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91440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78948" name="Rectangle 4"/>
          <p:cNvSpPr>
            <a:spLocks noChangeArrowheads="1"/>
          </p:cNvSpPr>
          <p:nvPr/>
        </p:nvSpPr>
        <p:spPr bwMode="auto">
          <a:xfrm>
            <a:off x="0" y="0"/>
            <a:ext cx="147638" cy="6858000"/>
          </a:xfrm>
          <a:prstGeom prst="rect">
            <a:avLst/>
          </a:prstGeom>
          <a:solidFill>
            <a:srgbClr val="C00000"/>
          </a:solidFill>
          <a:ln w="9525">
            <a:solidFill>
              <a:srgbClr val="C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78949" name="Rectangle 5"/>
          <p:cNvSpPr>
            <a:spLocks noChangeArrowheads="1"/>
          </p:cNvSpPr>
          <p:nvPr/>
        </p:nvSpPr>
        <p:spPr bwMode="auto">
          <a:xfrm>
            <a:off x="150813" y="4005263"/>
            <a:ext cx="4867275" cy="1433512"/>
          </a:xfrm>
          <a:prstGeom prst="rect">
            <a:avLst/>
          </a:prstGeom>
          <a:solidFill>
            <a:srgbClr val="06204D"/>
          </a:solidFill>
          <a:ln w="9525">
            <a:solidFill>
              <a:srgbClr val="06204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78950" name="Rectangle 6"/>
          <p:cNvSpPr>
            <a:spLocks noChangeArrowheads="1"/>
          </p:cNvSpPr>
          <p:nvPr/>
        </p:nvSpPr>
        <p:spPr bwMode="auto">
          <a:xfrm>
            <a:off x="360363" y="3986213"/>
            <a:ext cx="4651375"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sz="2400" b="1">
                <a:solidFill>
                  <a:schemeClr val="bg1"/>
                </a:solidFill>
                <a:latin typeface="Verdana" charset="0"/>
              </a:rPr>
              <a:t>Strategy</a:t>
            </a:r>
            <a:endParaRPr lang="da-DK" sz="1600" b="1">
              <a:solidFill>
                <a:schemeClr val="bg1"/>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363538" y="373063"/>
            <a:ext cx="8688387" cy="717550"/>
          </a:xfrm>
        </p:spPr>
        <p:txBody>
          <a:bodyPr/>
          <a:lstStyle/>
          <a:p>
            <a:r>
              <a:rPr lang="da-DK"/>
              <a:t>INCREASED SALES AND INTERNALISATION</a:t>
            </a:r>
            <a:endParaRPr lang="en-US"/>
          </a:p>
        </p:txBody>
      </p:sp>
      <p:sp>
        <p:nvSpPr>
          <p:cNvPr id="933891" name="Rectangle 3"/>
          <p:cNvSpPr>
            <a:spLocks noGrp="1" noChangeArrowheads="1"/>
          </p:cNvSpPr>
          <p:nvPr>
            <p:ph type="body" sz="half" idx="1"/>
          </p:nvPr>
        </p:nvSpPr>
        <p:spPr>
          <a:xfrm>
            <a:off x="395288" y="1379538"/>
            <a:ext cx="8507412" cy="2746375"/>
          </a:xfrm>
        </p:spPr>
        <p:txBody>
          <a:bodyPr/>
          <a:lstStyle/>
          <a:p>
            <a:pPr>
              <a:buFontTx/>
              <a:buChar char="•"/>
            </a:pPr>
            <a:r>
              <a:rPr lang="da-DK" sz="1600"/>
              <a:t>Strengthen sales and marketing efforts in all units</a:t>
            </a:r>
          </a:p>
          <a:p>
            <a:pPr>
              <a:buFontTx/>
              <a:buChar char="•"/>
            </a:pPr>
            <a:r>
              <a:rPr lang="da-DK" sz="1600"/>
              <a:t>Focus on both existing and new customers</a:t>
            </a:r>
          </a:p>
          <a:p>
            <a:pPr>
              <a:buFontTx/>
              <a:buChar char="•"/>
            </a:pPr>
            <a:r>
              <a:rPr lang="da-DK" sz="1600"/>
              <a:t>Differentiation on processes, design and knowledge of raw material</a:t>
            </a:r>
            <a:endParaRPr lang="da-DK"/>
          </a:p>
          <a:p>
            <a:pPr>
              <a:buFontTx/>
              <a:buChar char="•"/>
            </a:pPr>
            <a:r>
              <a:rPr lang="da-DK" sz="1600"/>
              <a:t>Increased exports from production sites in Denmark, China and Poland </a:t>
            </a:r>
            <a:br>
              <a:rPr lang="da-DK" sz="1600"/>
            </a:br>
            <a:endParaRPr lang="da-DK" sz="1600"/>
          </a:p>
        </p:txBody>
      </p:sp>
      <p:graphicFrame>
        <p:nvGraphicFramePr>
          <p:cNvPr id="933892" name="Object 4"/>
          <p:cNvGraphicFramePr>
            <a:graphicFrameLocks noChangeAspect="1"/>
          </p:cNvGraphicFramePr>
          <p:nvPr/>
        </p:nvGraphicFramePr>
        <p:xfrm>
          <a:off x="482600" y="4460875"/>
          <a:ext cx="2284413" cy="1851025"/>
        </p:xfrm>
        <a:graphic>
          <a:graphicData uri="http://schemas.openxmlformats.org/presentationml/2006/ole">
            <mc:AlternateContent xmlns:mc="http://schemas.openxmlformats.org/markup-compatibility/2006">
              <mc:Choice xmlns:v="urn:schemas-microsoft-com:vml" Requires="v">
                <p:oleObj spid="_x0000_s933922" name="Diagram" r:id="rId4" imgW="5029379" imgH="4076760" progId="MSGraph.Chart.8">
                  <p:embed followColorScheme="full"/>
                </p:oleObj>
              </mc:Choice>
              <mc:Fallback>
                <p:oleObj name="Diagram" r:id="rId4" imgW="5029379" imgH="407676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4460875"/>
                        <a:ext cx="2284413" cy="185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33893" name="Text Box 5"/>
          <p:cNvSpPr txBox="1">
            <a:spLocks noChangeArrowheads="1"/>
          </p:cNvSpPr>
          <p:nvPr/>
        </p:nvSpPr>
        <p:spPr bwMode="auto">
          <a:xfrm>
            <a:off x="482600" y="4222750"/>
            <a:ext cx="2819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da-DK">
                <a:solidFill>
                  <a:srgbClr val="080808"/>
                </a:solidFill>
                <a:latin typeface="Verdana" charset="0"/>
              </a:rPr>
              <a:t>International sales in DKKm</a:t>
            </a:r>
            <a:r>
              <a:rPr lang="da-DK" sz="1200">
                <a:solidFill>
                  <a:srgbClr val="080808"/>
                </a:solidFill>
                <a:latin typeface="Verdana" charset="0"/>
              </a:rPr>
              <a:t> </a:t>
            </a:r>
          </a:p>
        </p:txBody>
      </p:sp>
      <p:sp>
        <p:nvSpPr>
          <p:cNvPr id="933894" name="Oval 6"/>
          <p:cNvSpPr>
            <a:spLocks noChangeArrowheads="1"/>
          </p:cNvSpPr>
          <p:nvPr/>
        </p:nvSpPr>
        <p:spPr bwMode="auto">
          <a:xfrm>
            <a:off x="1951038" y="4446588"/>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+8.8%</a:t>
            </a:r>
          </a:p>
        </p:txBody>
      </p:sp>
      <p:graphicFrame>
        <p:nvGraphicFramePr>
          <p:cNvPr id="933901" name="Object 13"/>
          <p:cNvGraphicFramePr>
            <a:graphicFrameLocks noChangeAspect="1"/>
          </p:cNvGraphicFramePr>
          <p:nvPr/>
        </p:nvGraphicFramePr>
        <p:xfrm>
          <a:off x="3290888" y="4443413"/>
          <a:ext cx="2284412" cy="1851025"/>
        </p:xfrm>
        <a:graphic>
          <a:graphicData uri="http://schemas.openxmlformats.org/presentationml/2006/ole">
            <mc:AlternateContent xmlns:mc="http://schemas.openxmlformats.org/markup-compatibility/2006">
              <mc:Choice xmlns:v="urn:schemas-microsoft-com:vml" Requires="v">
                <p:oleObj spid="_x0000_s933923" name="Diagram" r:id="rId6" imgW="5029379" imgH="4076760" progId="MSGraph.Chart.8">
                  <p:embed followColorScheme="full"/>
                </p:oleObj>
              </mc:Choice>
              <mc:Fallback>
                <p:oleObj name="Diagram" r:id="rId6" imgW="5029379" imgH="4076760" progId="MSGraph.Chart.8">
                  <p:embed followColorScheme="full"/>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888" y="4443413"/>
                        <a:ext cx="2284412" cy="185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33902" name="Text Box 14"/>
          <p:cNvSpPr txBox="1">
            <a:spLocks noChangeArrowheads="1"/>
          </p:cNvSpPr>
          <p:nvPr/>
        </p:nvSpPr>
        <p:spPr bwMode="auto">
          <a:xfrm>
            <a:off x="3509963" y="4219575"/>
            <a:ext cx="2486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da-DK">
                <a:solidFill>
                  <a:srgbClr val="080808"/>
                </a:solidFill>
                <a:latin typeface="Verdana" charset="0"/>
              </a:rPr>
              <a:t>International sales in %</a:t>
            </a:r>
            <a:r>
              <a:rPr lang="da-DK" sz="1200">
                <a:solidFill>
                  <a:srgbClr val="080808"/>
                </a:solidFill>
                <a:latin typeface="Verdana" charset="0"/>
              </a:rPr>
              <a:t> </a:t>
            </a:r>
          </a:p>
        </p:txBody>
      </p:sp>
      <p:sp>
        <p:nvSpPr>
          <p:cNvPr id="933903" name="Oval 15"/>
          <p:cNvSpPr>
            <a:spLocks noChangeArrowheads="1"/>
          </p:cNvSpPr>
          <p:nvPr/>
        </p:nvSpPr>
        <p:spPr bwMode="auto">
          <a:xfrm>
            <a:off x="4794250" y="4492625"/>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+1.3pp</a:t>
            </a:r>
          </a:p>
        </p:txBody>
      </p:sp>
      <p:graphicFrame>
        <p:nvGraphicFramePr>
          <p:cNvPr id="933904" name="Object 16"/>
          <p:cNvGraphicFramePr>
            <a:graphicFrameLocks noChangeAspect="1"/>
          </p:cNvGraphicFramePr>
          <p:nvPr/>
        </p:nvGraphicFramePr>
        <p:xfrm>
          <a:off x="6024563" y="4470400"/>
          <a:ext cx="2284412" cy="1851025"/>
        </p:xfrm>
        <a:graphic>
          <a:graphicData uri="http://schemas.openxmlformats.org/presentationml/2006/ole">
            <mc:AlternateContent xmlns:mc="http://schemas.openxmlformats.org/markup-compatibility/2006">
              <mc:Choice xmlns:v="urn:schemas-microsoft-com:vml" Requires="v">
                <p:oleObj spid="_x0000_s933924" name="Diagram" r:id="rId8" imgW="5019675" imgH="4067175" progId="MSGraph.Chart.8">
                  <p:embed followColorScheme="full"/>
                </p:oleObj>
              </mc:Choice>
              <mc:Fallback>
                <p:oleObj name="Diagram" r:id="rId8" imgW="5019675" imgH="4067175" progId="MSGraph.Chart.8">
                  <p:embed followColorScheme="full"/>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4563" y="4470400"/>
                        <a:ext cx="2284412" cy="185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33905" name="Text Box 17"/>
          <p:cNvSpPr txBox="1">
            <a:spLocks noChangeArrowheads="1"/>
          </p:cNvSpPr>
          <p:nvPr/>
        </p:nvSpPr>
        <p:spPr bwMode="auto">
          <a:xfrm>
            <a:off x="5849938" y="4219575"/>
            <a:ext cx="338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da-DK">
                <a:solidFill>
                  <a:srgbClr val="080808"/>
                </a:solidFill>
                <a:latin typeface="Verdana" charset="0"/>
              </a:rPr>
              <a:t>Organic growth in % </a:t>
            </a:r>
            <a:r>
              <a:rPr lang="da-DK" sz="1200">
                <a:solidFill>
                  <a:srgbClr val="080808"/>
                </a:solidFill>
                <a:latin typeface="Verdana" charset="0"/>
              </a:rPr>
              <a:t>(group revenue)</a:t>
            </a:r>
            <a:endParaRPr lang="da-DK" sz="1000">
              <a:solidFill>
                <a:srgbClr val="080808"/>
              </a:solidFill>
              <a:latin typeface="Verdana" charset="0"/>
            </a:endParaRPr>
          </a:p>
        </p:txBody>
      </p:sp>
      <p:sp>
        <p:nvSpPr>
          <p:cNvPr id="933906" name="Oval 18"/>
          <p:cNvSpPr>
            <a:spLocks noChangeArrowheads="1"/>
          </p:cNvSpPr>
          <p:nvPr/>
        </p:nvSpPr>
        <p:spPr bwMode="auto">
          <a:xfrm>
            <a:off x="7837488" y="4579938"/>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-10.1pp</a:t>
            </a:r>
          </a:p>
        </p:txBody>
      </p:sp>
      <p:sp>
        <p:nvSpPr>
          <p:cNvPr id="933907" name="Rectangle 19"/>
          <p:cNvSpPr>
            <a:spLocks noChangeArrowheads="1"/>
          </p:cNvSpPr>
          <p:nvPr/>
        </p:nvSpPr>
        <p:spPr bwMode="auto">
          <a:xfrm>
            <a:off x="360363" y="4156075"/>
            <a:ext cx="8683625" cy="2149475"/>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da-DK"/>
              <a:t>GROWTH INDUSTRIES AND OWN BRANDS</a:t>
            </a:r>
            <a:endParaRPr lang="en-US"/>
          </a:p>
        </p:txBody>
      </p:sp>
      <p:sp>
        <p:nvSpPr>
          <p:cNvPr id="935939" name="Rectangle 3"/>
          <p:cNvSpPr>
            <a:spLocks noGrp="1" noChangeArrowheads="1"/>
          </p:cNvSpPr>
          <p:nvPr>
            <p:ph type="body" sz="half" idx="1"/>
          </p:nvPr>
        </p:nvSpPr>
        <p:spPr>
          <a:xfrm>
            <a:off x="360363" y="1389063"/>
            <a:ext cx="4532312" cy="5051425"/>
          </a:xfrm>
        </p:spPr>
        <p:txBody>
          <a:bodyPr/>
          <a:lstStyle/>
          <a:p>
            <a:pPr>
              <a:buFontTx/>
              <a:buChar char="•"/>
            </a:pPr>
            <a:r>
              <a:rPr lang="da-DK" sz="1600"/>
              <a:t>Stronger engagement in growth industries and new segments, e.g. medico and wind mills</a:t>
            </a:r>
          </a:p>
          <a:p>
            <a:pPr>
              <a:buFontTx/>
              <a:buChar char="•"/>
            </a:pPr>
            <a:r>
              <a:rPr lang="da-DK" sz="1600"/>
              <a:t>Medico sales account for more than one-fifth of Group revenue</a:t>
            </a:r>
          </a:p>
          <a:p>
            <a:pPr>
              <a:buFontTx/>
              <a:buChar char="•"/>
            </a:pPr>
            <a:r>
              <a:rPr lang="da-DK" sz="1600"/>
              <a:t>Competencies gathered in SP Medical with FDA-certified production in Denmark and Poland</a:t>
            </a:r>
          </a:p>
          <a:p>
            <a:pPr>
              <a:buFontTx/>
              <a:buChar char="•"/>
            </a:pPr>
            <a:r>
              <a:rPr lang="da-DK" sz="1600"/>
              <a:t>Globalization of products under own brands (TPI, Guide-wires and Ergomat)</a:t>
            </a:r>
          </a:p>
          <a:p>
            <a:pPr>
              <a:buFontTx/>
              <a:buChar char="•"/>
            </a:pPr>
            <a:r>
              <a:rPr lang="da-DK" sz="1600"/>
              <a:t>Potential in other product niches to be leveraged</a:t>
            </a:r>
          </a:p>
          <a:p>
            <a:pPr>
              <a:buFontTx/>
              <a:buChar char="•"/>
            </a:pPr>
            <a:r>
              <a:rPr lang="da-DK" sz="1600"/>
              <a:t>New niche products with control of brands and distribution   </a:t>
            </a:r>
            <a:endParaRPr lang="da-DK"/>
          </a:p>
        </p:txBody>
      </p:sp>
      <p:graphicFrame>
        <p:nvGraphicFramePr>
          <p:cNvPr id="935940" name="Object 4"/>
          <p:cNvGraphicFramePr>
            <a:graphicFrameLocks noChangeAspect="1"/>
          </p:cNvGraphicFramePr>
          <p:nvPr/>
        </p:nvGraphicFramePr>
        <p:xfrm>
          <a:off x="5448300" y="1622425"/>
          <a:ext cx="3530600" cy="2152650"/>
        </p:xfrm>
        <a:graphic>
          <a:graphicData uri="http://schemas.openxmlformats.org/presentationml/2006/ole">
            <mc:AlternateContent xmlns:mc="http://schemas.openxmlformats.org/markup-compatibility/2006">
              <mc:Choice xmlns:v="urn:schemas-microsoft-com:vml" Requires="v">
                <p:oleObj spid="_x0000_s935954" name="Diagram" r:id="rId4" imgW="6096000" imgH="4067175" progId="MSGraph.Chart.8">
                  <p:embed followColorScheme="full"/>
                </p:oleObj>
              </mc:Choice>
              <mc:Fallback>
                <p:oleObj name="Diagram" r:id="rId4" imgW="6096000" imgH="406717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1622425"/>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35941" name="Text Box 5"/>
          <p:cNvSpPr txBox="1">
            <a:spLocks noChangeArrowheads="1"/>
          </p:cNvSpPr>
          <p:nvPr/>
        </p:nvSpPr>
        <p:spPr bwMode="auto">
          <a:xfrm>
            <a:off x="5003800" y="1412875"/>
            <a:ext cx="3981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Medico revenue in DKKm</a:t>
            </a:r>
            <a:r>
              <a:rPr lang="da-DK" sz="1200">
                <a:solidFill>
                  <a:srgbClr val="080808"/>
                </a:solidFill>
                <a:latin typeface="Verdana" charset="0"/>
              </a:rPr>
              <a:t> </a:t>
            </a:r>
          </a:p>
        </p:txBody>
      </p:sp>
      <p:sp>
        <p:nvSpPr>
          <p:cNvPr id="935942" name="Oval 6"/>
          <p:cNvSpPr>
            <a:spLocks noChangeArrowheads="1"/>
          </p:cNvSpPr>
          <p:nvPr/>
        </p:nvSpPr>
        <p:spPr bwMode="auto">
          <a:xfrm>
            <a:off x="7913688" y="1655763"/>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+9.2%</a:t>
            </a:r>
          </a:p>
        </p:txBody>
      </p:sp>
      <p:sp>
        <p:nvSpPr>
          <p:cNvPr id="935943" name="Rectangle 7"/>
          <p:cNvSpPr>
            <a:spLocks noChangeArrowheads="1"/>
          </p:cNvSpPr>
          <p:nvPr/>
        </p:nvSpPr>
        <p:spPr bwMode="auto">
          <a:xfrm>
            <a:off x="5103813" y="4002088"/>
            <a:ext cx="48037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Char char="l"/>
            </a:pPr>
            <a:endParaRPr lang="en-US" sz="1800">
              <a:solidFill>
                <a:srgbClr val="080808"/>
              </a:solidFill>
              <a:latin typeface="Verdana" charset="0"/>
            </a:endParaRPr>
          </a:p>
        </p:txBody>
      </p:sp>
      <p:sp>
        <p:nvSpPr>
          <p:cNvPr id="935944" name="Text Box 8"/>
          <p:cNvSpPr txBox="1">
            <a:spLocks noChangeArrowheads="1"/>
          </p:cNvSpPr>
          <p:nvPr/>
        </p:nvSpPr>
        <p:spPr bwMode="auto">
          <a:xfrm>
            <a:off x="5018088" y="3784600"/>
            <a:ext cx="39608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Revenue from own brands in DKKm</a:t>
            </a:r>
            <a:endParaRPr lang="da-DK" sz="1200">
              <a:solidFill>
                <a:srgbClr val="080808"/>
              </a:solidFill>
              <a:latin typeface="Verdana" charset="0"/>
            </a:endParaRPr>
          </a:p>
        </p:txBody>
      </p:sp>
      <p:graphicFrame>
        <p:nvGraphicFramePr>
          <p:cNvPr id="935945" name="Object 9"/>
          <p:cNvGraphicFramePr>
            <a:graphicFrameLocks noChangeAspect="1"/>
          </p:cNvGraphicFramePr>
          <p:nvPr>
            <p:ph sz="half" idx="2"/>
          </p:nvPr>
        </p:nvGraphicFramePr>
        <p:xfrm>
          <a:off x="5470525" y="4038600"/>
          <a:ext cx="3519488" cy="2457450"/>
        </p:xfrm>
        <a:graphic>
          <a:graphicData uri="http://schemas.openxmlformats.org/presentationml/2006/ole">
            <mc:AlternateContent xmlns:mc="http://schemas.openxmlformats.org/markup-compatibility/2006">
              <mc:Choice xmlns:v="urn:schemas-microsoft-com:vml" Requires="v">
                <p:oleObj spid="_x0000_s935955" name="Diagram" r:id="rId6" imgW="6096179" imgH="4257615" progId="MSGraph.Chart.8">
                  <p:embed followColorScheme="full"/>
                </p:oleObj>
              </mc:Choice>
              <mc:Fallback>
                <p:oleObj name="Diagram" r:id="rId6" imgW="6096179" imgH="4257615" progId="MSGraph.Chart.8">
                  <p:embed followColorScheme="full"/>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0525" y="4038600"/>
                        <a:ext cx="3519488"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35946" name="Oval 10"/>
          <p:cNvSpPr>
            <a:spLocks noChangeArrowheads="1"/>
          </p:cNvSpPr>
          <p:nvPr/>
        </p:nvSpPr>
        <p:spPr bwMode="auto">
          <a:xfrm>
            <a:off x="8008938" y="4059238"/>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+11.4%</a:t>
            </a:r>
          </a:p>
        </p:txBody>
      </p:sp>
      <p:pic>
        <p:nvPicPr>
          <p:cNvPr id="93594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3763" y="4133850"/>
            <a:ext cx="804862"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3594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5188" y="4362450"/>
            <a:ext cx="8223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3595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7413" y="4581525"/>
            <a:ext cx="59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45" name="Rectangle 105"/>
          <p:cNvSpPr>
            <a:spLocks noGrp="1" noChangeArrowheads="1"/>
          </p:cNvSpPr>
          <p:nvPr>
            <p:ph type="title"/>
          </p:nvPr>
        </p:nvSpPr>
        <p:spPr>
          <a:xfrm>
            <a:off x="360363" y="149225"/>
            <a:ext cx="8688387" cy="950913"/>
          </a:xfrm>
          <a:noFill/>
          <a:ln/>
        </p:spPr>
        <p:txBody>
          <a:bodyPr/>
          <a:lstStyle/>
          <a:p>
            <a:r>
              <a:rPr lang="da-DK"/>
              <a:t>RATIONALISATION OF DANISH PRODUCTION </a:t>
            </a:r>
            <a:endParaRPr lang="en-US" sz="1800"/>
          </a:p>
        </p:txBody>
      </p:sp>
      <p:sp>
        <p:nvSpPr>
          <p:cNvPr id="983149" name="Freeform 109"/>
          <p:cNvSpPr>
            <a:spLocks/>
          </p:cNvSpPr>
          <p:nvPr/>
        </p:nvSpPr>
        <p:spPr bwMode="auto">
          <a:xfrm>
            <a:off x="2322513" y="1100138"/>
            <a:ext cx="1619250" cy="1281112"/>
          </a:xfrm>
          <a:custGeom>
            <a:avLst/>
            <a:gdLst>
              <a:gd name="T0" fmla="*/ 722 w 722"/>
              <a:gd name="T1" fmla="*/ 5 h 571"/>
              <a:gd name="T2" fmla="*/ 716 w 722"/>
              <a:gd name="T3" fmla="*/ 27 h 571"/>
              <a:gd name="T4" fmla="*/ 668 w 722"/>
              <a:gd name="T5" fmla="*/ 58 h 571"/>
              <a:gd name="T6" fmla="*/ 649 w 722"/>
              <a:gd name="T7" fmla="*/ 79 h 571"/>
              <a:gd name="T8" fmla="*/ 638 w 722"/>
              <a:gd name="T9" fmla="*/ 112 h 571"/>
              <a:gd name="T10" fmla="*/ 649 w 722"/>
              <a:gd name="T11" fmla="*/ 171 h 571"/>
              <a:gd name="T12" fmla="*/ 686 w 722"/>
              <a:gd name="T13" fmla="*/ 219 h 571"/>
              <a:gd name="T14" fmla="*/ 692 w 722"/>
              <a:gd name="T15" fmla="*/ 261 h 571"/>
              <a:gd name="T16" fmla="*/ 680 w 722"/>
              <a:gd name="T17" fmla="*/ 342 h 571"/>
              <a:gd name="T18" fmla="*/ 680 w 722"/>
              <a:gd name="T19" fmla="*/ 406 h 571"/>
              <a:gd name="T20" fmla="*/ 625 w 722"/>
              <a:gd name="T21" fmla="*/ 470 h 571"/>
              <a:gd name="T22" fmla="*/ 589 w 722"/>
              <a:gd name="T23" fmla="*/ 566 h 571"/>
              <a:gd name="T24" fmla="*/ 565 w 722"/>
              <a:gd name="T25" fmla="*/ 571 h 571"/>
              <a:gd name="T26" fmla="*/ 487 w 722"/>
              <a:gd name="T27" fmla="*/ 523 h 571"/>
              <a:gd name="T28" fmla="*/ 427 w 722"/>
              <a:gd name="T29" fmla="*/ 512 h 571"/>
              <a:gd name="T30" fmla="*/ 373 w 722"/>
              <a:gd name="T31" fmla="*/ 502 h 571"/>
              <a:gd name="T32" fmla="*/ 349 w 722"/>
              <a:gd name="T33" fmla="*/ 502 h 571"/>
              <a:gd name="T34" fmla="*/ 325 w 722"/>
              <a:gd name="T35" fmla="*/ 512 h 571"/>
              <a:gd name="T36" fmla="*/ 295 w 722"/>
              <a:gd name="T37" fmla="*/ 508 h 571"/>
              <a:gd name="T38" fmla="*/ 277 w 722"/>
              <a:gd name="T39" fmla="*/ 508 h 571"/>
              <a:gd name="T40" fmla="*/ 264 w 722"/>
              <a:gd name="T41" fmla="*/ 529 h 571"/>
              <a:gd name="T42" fmla="*/ 228 w 722"/>
              <a:gd name="T43" fmla="*/ 529 h 571"/>
              <a:gd name="T44" fmla="*/ 175 w 722"/>
              <a:gd name="T45" fmla="*/ 534 h 571"/>
              <a:gd name="T46" fmla="*/ 48 w 722"/>
              <a:gd name="T47" fmla="*/ 512 h 571"/>
              <a:gd name="T48" fmla="*/ 6 w 722"/>
              <a:gd name="T49" fmla="*/ 459 h 571"/>
              <a:gd name="T50" fmla="*/ 0 w 722"/>
              <a:gd name="T51" fmla="*/ 449 h 571"/>
              <a:gd name="T52" fmla="*/ 24 w 722"/>
              <a:gd name="T53" fmla="*/ 433 h 571"/>
              <a:gd name="T54" fmla="*/ 48 w 722"/>
              <a:gd name="T55" fmla="*/ 433 h 571"/>
              <a:gd name="T56" fmla="*/ 108 w 722"/>
              <a:gd name="T57" fmla="*/ 443 h 571"/>
              <a:gd name="T58" fmla="*/ 216 w 722"/>
              <a:gd name="T59" fmla="*/ 401 h 571"/>
              <a:gd name="T60" fmla="*/ 283 w 722"/>
              <a:gd name="T61" fmla="*/ 326 h 571"/>
              <a:gd name="T62" fmla="*/ 366 w 722"/>
              <a:gd name="T63" fmla="*/ 187 h 571"/>
              <a:gd name="T64" fmla="*/ 415 w 722"/>
              <a:gd name="T65" fmla="*/ 128 h 571"/>
              <a:gd name="T66" fmla="*/ 445 w 722"/>
              <a:gd name="T67" fmla="*/ 112 h 571"/>
              <a:gd name="T68" fmla="*/ 470 w 722"/>
              <a:gd name="T69" fmla="*/ 106 h 571"/>
              <a:gd name="T70" fmla="*/ 535 w 722"/>
              <a:gd name="T71" fmla="*/ 112 h 571"/>
              <a:gd name="T72" fmla="*/ 583 w 722"/>
              <a:gd name="T73" fmla="*/ 95 h 571"/>
              <a:gd name="T74" fmla="*/ 638 w 722"/>
              <a:gd name="T75" fmla="*/ 42 h 571"/>
              <a:gd name="T76" fmla="*/ 668 w 722"/>
              <a:gd name="T77" fmla="*/ 11 h 571"/>
              <a:gd name="T78" fmla="*/ 704 w 722"/>
              <a:gd name="T79" fmla="*/ 0 h 571"/>
              <a:gd name="T80" fmla="*/ 722 w 722"/>
              <a:gd name="T8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2" h="571">
                <a:moveTo>
                  <a:pt x="722" y="0"/>
                </a:moveTo>
                <a:lnTo>
                  <a:pt x="722" y="5"/>
                </a:lnTo>
                <a:lnTo>
                  <a:pt x="722" y="16"/>
                </a:lnTo>
                <a:lnTo>
                  <a:pt x="716" y="27"/>
                </a:lnTo>
                <a:lnTo>
                  <a:pt x="692" y="42"/>
                </a:lnTo>
                <a:lnTo>
                  <a:pt x="668" y="58"/>
                </a:lnTo>
                <a:lnTo>
                  <a:pt x="656" y="69"/>
                </a:lnTo>
                <a:lnTo>
                  <a:pt x="649" y="79"/>
                </a:lnTo>
                <a:lnTo>
                  <a:pt x="638" y="101"/>
                </a:lnTo>
                <a:lnTo>
                  <a:pt x="638" y="112"/>
                </a:lnTo>
                <a:lnTo>
                  <a:pt x="638" y="123"/>
                </a:lnTo>
                <a:lnTo>
                  <a:pt x="649" y="171"/>
                </a:lnTo>
                <a:lnTo>
                  <a:pt x="674" y="193"/>
                </a:lnTo>
                <a:lnTo>
                  <a:pt x="686" y="219"/>
                </a:lnTo>
                <a:lnTo>
                  <a:pt x="692" y="245"/>
                </a:lnTo>
                <a:lnTo>
                  <a:pt x="692" y="261"/>
                </a:lnTo>
                <a:lnTo>
                  <a:pt x="686" y="277"/>
                </a:lnTo>
                <a:lnTo>
                  <a:pt x="680" y="342"/>
                </a:lnTo>
                <a:lnTo>
                  <a:pt x="680" y="374"/>
                </a:lnTo>
                <a:lnTo>
                  <a:pt x="680" y="406"/>
                </a:lnTo>
                <a:lnTo>
                  <a:pt x="649" y="433"/>
                </a:lnTo>
                <a:lnTo>
                  <a:pt x="625" y="470"/>
                </a:lnTo>
                <a:lnTo>
                  <a:pt x="601" y="550"/>
                </a:lnTo>
                <a:lnTo>
                  <a:pt x="589" y="566"/>
                </a:lnTo>
                <a:lnTo>
                  <a:pt x="577" y="571"/>
                </a:lnTo>
                <a:lnTo>
                  <a:pt x="565" y="571"/>
                </a:lnTo>
                <a:lnTo>
                  <a:pt x="523" y="560"/>
                </a:lnTo>
                <a:lnTo>
                  <a:pt x="487" y="523"/>
                </a:lnTo>
                <a:lnTo>
                  <a:pt x="445" y="492"/>
                </a:lnTo>
                <a:lnTo>
                  <a:pt x="427" y="512"/>
                </a:lnTo>
                <a:lnTo>
                  <a:pt x="390" y="512"/>
                </a:lnTo>
                <a:lnTo>
                  <a:pt x="373" y="502"/>
                </a:lnTo>
                <a:lnTo>
                  <a:pt x="349" y="486"/>
                </a:lnTo>
                <a:lnTo>
                  <a:pt x="349" y="502"/>
                </a:lnTo>
                <a:lnTo>
                  <a:pt x="337" y="512"/>
                </a:lnTo>
                <a:lnTo>
                  <a:pt x="325" y="512"/>
                </a:lnTo>
                <a:lnTo>
                  <a:pt x="307" y="508"/>
                </a:lnTo>
                <a:lnTo>
                  <a:pt x="295" y="508"/>
                </a:lnTo>
                <a:lnTo>
                  <a:pt x="289" y="508"/>
                </a:lnTo>
                <a:lnTo>
                  <a:pt x="277" y="508"/>
                </a:lnTo>
                <a:lnTo>
                  <a:pt x="270" y="512"/>
                </a:lnTo>
                <a:lnTo>
                  <a:pt x="264" y="529"/>
                </a:lnTo>
                <a:lnTo>
                  <a:pt x="240" y="529"/>
                </a:lnTo>
                <a:lnTo>
                  <a:pt x="228" y="529"/>
                </a:lnTo>
                <a:lnTo>
                  <a:pt x="216" y="529"/>
                </a:lnTo>
                <a:lnTo>
                  <a:pt x="175" y="534"/>
                </a:lnTo>
                <a:lnTo>
                  <a:pt x="89" y="560"/>
                </a:lnTo>
                <a:lnTo>
                  <a:pt x="48" y="512"/>
                </a:lnTo>
                <a:lnTo>
                  <a:pt x="6" y="470"/>
                </a:lnTo>
                <a:lnTo>
                  <a:pt x="6" y="459"/>
                </a:lnTo>
                <a:lnTo>
                  <a:pt x="0" y="454"/>
                </a:lnTo>
                <a:lnTo>
                  <a:pt x="0" y="449"/>
                </a:lnTo>
                <a:lnTo>
                  <a:pt x="0" y="438"/>
                </a:lnTo>
                <a:lnTo>
                  <a:pt x="24" y="433"/>
                </a:lnTo>
                <a:lnTo>
                  <a:pt x="36" y="433"/>
                </a:lnTo>
                <a:lnTo>
                  <a:pt x="48" y="433"/>
                </a:lnTo>
                <a:lnTo>
                  <a:pt x="54" y="438"/>
                </a:lnTo>
                <a:lnTo>
                  <a:pt x="108" y="443"/>
                </a:lnTo>
                <a:lnTo>
                  <a:pt x="169" y="427"/>
                </a:lnTo>
                <a:lnTo>
                  <a:pt x="216" y="401"/>
                </a:lnTo>
                <a:lnTo>
                  <a:pt x="252" y="369"/>
                </a:lnTo>
                <a:lnTo>
                  <a:pt x="283" y="326"/>
                </a:lnTo>
                <a:lnTo>
                  <a:pt x="337" y="229"/>
                </a:lnTo>
                <a:lnTo>
                  <a:pt x="366" y="187"/>
                </a:lnTo>
                <a:lnTo>
                  <a:pt x="402" y="150"/>
                </a:lnTo>
                <a:lnTo>
                  <a:pt x="415" y="128"/>
                </a:lnTo>
                <a:lnTo>
                  <a:pt x="427" y="117"/>
                </a:lnTo>
                <a:lnTo>
                  <a:pt x="445" y="112"/>
                </a:lnTo>
                <a:lnTo>
                  <a:pt x="458" y="112"/>
                </a:lnTo>
                <a:lnTo>
                  <a:pt x="470" y="106"/>
                </a:lnTo>
                <a:lnTo>
                  <a:pt x="511" y="112"/>
                </a:lnTo>
                <a:lnTo>
                  <a:pt x="535" y="112"/>
                </a:lnTo>
                <a:lnTo>
                  <a:pt x="559" y="106"/>
                </a:lnTo>
                <a:lnTo>
                  <a:pt x="583" y="95"/>
                </a:lnTo>
                <a:lnTo>
                  <a:pt x="601" y="79"/>
                </a:lnTo>
                <a:lnTo>
                  <a:pt x="638" y="42"/>
                </a:lnTo>
                <a:lnTo>
                  <a:pt x="649" y="27"/>
                </a:lnTo>
                <a:lnTo>
                  <a:pt x="668" y="11"/>
                </a:lnTo>
                <a:lnTo>
                  <a:pt x="692" y="0"/>
                </a:lnTo>
                <a:lnTo>
                  <a:pt x="704" y="0"/>
                </a:lnTo>
                <a:lnTo>
                  <a:pt x="716" y="0"/>
                </a:lnTo>
                <a:lnTo>
                  <a:pt x="722" y="0"/>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grpSp>
        <p:nvGrpSpPr>
          <p:cNvPr id="983242" name="Group 202"/>
          <p:cNvGrpSpPr>
            <a:grpSpLocks/>
          </p:cNvGrpSpPr>
          <p:nvPr/>
        </p:nvGrpSpPr>
        <p:grpSpPr bwMode="auto">
          <a:xfrm>
            <a:off x="608013" y="1516063"/>
            <a:ext cx="8428037" cy="4938712"/>
            <a:chOff x="383" y="955"/>
            <a:chExt cx="5309" cy="3111"/>
          </a:xfrm>
        </p:grpSpPr>
        <p:grpSp>
          <p:nvGrpSpPr>
            <p:cNvPr id="983240" name="Group 200"/>
            <p:cNvGrpSpPr>
              <a:grpSpLocks/>
            </p:cNvGrpSpPr>
            <p:nvPr/>
          </p:nvGrpSpPr>
          <p:grpSpPr bwMode="auto">
            <a:xfrm>
              <a:off x="3983" y="955"/>
              <a:ext cx="1709" cy="1158"/>
              <a:chOff x="3983" y="955"/>
              <a:chExt cx="1709" cy="1158"/>
            </a:xfrm>
          </p:grpSpPr>
          <p:sp>
            <p:nvSpPr>
              <p:cNvPr id="983229" name="Rectangle 189"/>
              <p:cNvSpPr>
                <a:spLocks noChangeArrowheads="1"/>
              </p:cNvSpPr>
              <p:nvPr/>
            </p:nvSpPr>
            <p:spPr bwMode="auto">
              <a:xfrm>
                <a:off x="4085" y="974"/>
                <a:ext cx="16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a-DK" sz="1200" b="1">
                    <a:solidFill>
                      <a:srgbClr val="221E1F"/>
                    </a:solidFill>
                    <a:latin typeface="Verdana" charset="0"/>
                  </a:rPr>
                  <a:t>Sites closed since 2004</a:t>
                </a:r>
                <a:endParaRPr lang="da-DK" sz="1200" b="1">
                  <a:latin typeface="Verdana" charset="0"/>
                </a:endParaRPr>
              </a:p>
            </p:txBody>
          </p:sp>
          <p:sp>
            <p:nvSpPr>
              <p:cNvPr id="983230" name="Rectangle 190"/>
              <p:cNvSpPr>
                <a:spLocks noChangeArrowheads="1"/>
              </p:cNvSpPr>
              <p:nvPr/>
            </p:nvSpPr>
            <p:spPr bwMode="auto">
              <a:xfrm>
                <a:off x="4117" y="1134"/>
                <a:ext cx="7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221E1F"/>
                    </a:solidFill>
                    <a:latin typeface="Verdana" charset="0"/>
                  </a:rPr>
                  <a:t>Existing sites:</a:t>
                </a:r>
                <a:r>
                  <a:rPr lang="en-US" sz="1000" b="1">
                    <a:solidFill>
                      <a:srgbClr val="221E1F"/>
                    </a:solidFill>
                    <a:latin typeface="Verdana" charset="0"/>
                  </a:rPr>
                  <a:t> </a:t>
                </a:r>
                <a:endParaRPr lang="en-US" sz="1000" b="1">
                  <a:latin typeface="Verdana" charset="0"/>
                </a:endParaRPr>
              </a:p>
            </p:txBody>
          </p:sp>
          <p:sp>
            <p:nvSpPr>
              <p:cNvPr id="983231" name="Rectangle 191"/>
              <p:cNvSpPr>
                <a:spLocks noChangeArrowheads="1"/>
              </p:cNvSpPr>
              <p:nvPr/>
            </p:nvSpPr>
            <p:spPr bwMode="auto">
              <a:xfrm>
                <a:off x="4127" y="1309"/>
                <a:ext cx="985"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Clr>
                    <a:srgbClr val="CC0000"/>
                  </a:buClr>
                  <a:buFontTx/>
                  <a:buAutoNum type="arabicPeriod"/>
                </a:pPr>
                <a:r>
                  <a:rPr lang="en-US">
                    <a:solidFill>
                      <a:srgbClr val="221E1F"/>
                    </a:solidFill>
                    <a:latin typeface="Verdana" charset="0"/>
                  </a:rPr>
                  <a:t>Skjern</a:t>
                </a:r>
              </a:p>
              <a:p>
                <a:pPr marL="266700" indent="-266700">
                  <a:buClr>
                    <a:srgbClr val="CC0000"/>
                  </a:buClr>
                  <a:buFontTx/>
                  <a:buAutoNum type="arabicPeriod"/>
                </a:pPr>
                <a:r>
                  <a:rPr lang="en-US">
                    <a:solidFill>
                      <a:srgbClr val="221E1F"/>
                    </a:solidFill>
                    <a:latin typeface="Verdana" charset="0"/>
                  </a:rPr>
                  <a:t>Kvistgaard</a:t>
                </a:r>
              </a:p>
              <a:p>
                <a:pPr marL="266700" indent="-266700">
                  <a:buClr>
                    <a:srgbClr val="CC0000"/>
                  </a:buClr>
                  <a:buFontTx/>
                  <a:buAutoNum type="arabicPeriod"/>
                </a:pPr>
                <a:r>
                  <a:rPr lang="en-US">
                    <a:solidFill>
                      <a:srgbClr val="221E1F"/>
                    </a:solidFill>
                    <a:latin typeface="Verdana" charset="0"/>
                  </a:rPr>
                  <a:t>Søndersø</a:t>
                </a:r>
              </a:p>
              <a:p>
                <a:pPr marL="266700" indent="-266700">
                  <a:buClr>
                    <a:srgbClr val="CC0000"/>
                  </a:buClr>
                  <a:buFontTx/>
                  <a:buAutoNum type="arabicPeriod"/>
                </a:pPr>
                <a:r>
                  <a:rPr lang="en-US">
                    <a:solidFill>
                      <a:srgbClr val="221E1F"/>
                    </a:solidFill>
                    <a:latin typeface="Verdana" charset="0"/>
                  </a:rPr>
                  <a:t>Karise</a:t>
                </a:r>
              </a:p>
              <a:p>
                <a:pPr marL="266700" indent="-266700">
                  <a:buClr>
                    <a:srgbClr val="CC0000"/>
                  </a:buClr>
                  <a:buFontTx/>
                  <a:buAutoNum type="arabicPeriod"/>
                </a:pPr>
                <a:r>
                  <a:rPr lang="en-US">
                    <a:solidFill>
                      <a:srgbClr val="221E1F"/>
                    </a:solidFill>
                    <a:latin typeface="Verdana" charset="0"/>
                  </a:rPr>
                  <a:t>Juelsminde</a:t>
                </a:r>
              </a:p>
              <a:p>
                <a:pPr marL="266700" indent="-266700">
                  <a:buClr>
                    <a:srgbClr val="CC0000"/>
                  </a:buClr>
                  <a:buFontTx/>
                  <a:buAutoNum type="arabicPeriod"/>
                </a:pPr>
                <a:r>
                  <a:rPr lang="en-US">
                    <a:solidFill>
                      <a:srgbClr val="221E1F"/>
                    </a:solidFill>
                    <a:latin typeface="Verdana" charset="0"/>
                  </a:rPr>
                  <a:t>Stoholm</a:t>
                </a:r>
                <a:r>
                  <a:rPr lang="en-US" b="1">
                    <a:solidFill>
                      <a:srgbClr val="221E1F"/>
                    </a:solidFill>
                    <a:latin typeface="Verdana" charset="0"/>
                  </a:rPr>
                  <a:t> </a:t>
                </a:r>
                <a:endParaRPr lang="en-US" b="1">
                  <a:latin typeface="Verdana" charset="0"/>
                </a:endParaRPr>
              </a:p>
            </p:txBody>
          </p:sp>
          <p:sp>
            <p:nvSpPr>
              <p:cNvPr id="983232" name="AutoShape 192"/>
              <p:cNvSpPr>
                <a:spLocks noChangeArrowheads="1"/>
              </p:cNvSpPr>
              <p:nvPr/>
            </p:nvSpPr>
            <p:spPr bwMode="auto">
              <a:xfrm>
                <a:off x="3983" y="1122"/>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33" name="AutoShape 193"/>
              <p:cNvSpPr>
                <a:spLocks noChangeArrowheads="1"/>
              </p:cNvSpPr>
              <p:nvPr/>
            </p:nvSpPr>
            <p:spPr bwMode="auto">
              <a:xfrm>
                <a:off x="3994" y="955"/>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grpSp>
        <p:sp>
          <p:nvSpPr>
            <p:cNvPr id="983150" name="Rectangle 110"/>
            <p:cNvSpPr>
              <a:spLocks noChangeArrowheads="1"/>
            </p:cNvSpPr>
            <p:nvPr/>
          </p:nvSpPr>
          <p:spPr bwMode="auto">
            <a:xfrm>
              <a:off x="1765" y="1825"/>
              <a:ext cx="56" cy="52"/>
            </a:xfrm>
            <a:prstGeom prst="rect">
              <a:avLst/>
            </a:prstGeom>
            <a:solidFill>
              <a:srgbClr val="B2B2B2"/>
            </a:solidFill>
            <a:ln>
              <a:noFill/>
            </a:ln>
            <a:extLst>
              <a:ext uri="{91240B29-F687-4f45-9708-019B960494DF}">
                <a14:hiddenLine xmlns:a14="http://schemas.microsoft.com/office/drawing/2010/main" w="9525">
                  <a:solidFill>
                    <a:srgbClr val="B5BAAF"/>
                  </a:solidFill>
                  <a:miter lim="800000"/>
                  <a:headEnd/>
                  <a:tailEnd/>
                </a14:hiddenLine>
              </a:ext>
            </a:extLst>
          </p:spPr>
          <p:txBody>
            <a:bodyPr/>
            <a:lstStyle/>
            <a:p>
              <a:endParaRPr lang="da-DK"/>
            </a:p>
          </p:txBody>
        </p:sp>
        <p:sp>
          <p:nvSpPr>
            <p:cNvPr id="983151" name="Freeform 111"/>
            <p:cNvSpPr>
              <a:spLocks/>
            </p:cNvSpPr>
            <p:nvPr/>
          </p:nvSpPr>
          <p:spPr bwMode="auto">
            <a:xfrm>
              <a:off x="2677" y="1135"/>
              <a:ext cx="198" cy="112"/>
            </a:xfrm>
            <a:custGeom>
              <a:avLst/>
              <a:gdLst>
                <a:gd name="T0" fmla="*/ 140 w 140"/>
                <a:gd name="T1" fmla="*/ 21 h 79"/>
                <a:gd name="T2" fmla="*/ 128 w 140"/>
                <a:gd name="T3" fmla="*/ 21 h 79"/>
                <a:gd name="T4" fmla="*/ 116 w 140"/>
                <a:gd name="T5" fmla="*/ 21 h 79"/>
                <a:gd name="T6" fmla="*/ 92 w 140"/>
                <a:gd name="T7" fmla="*/ 36 h 79"/>
                <a:gd name="T8" fmla="*/ 98 w 140"/>
                <a:gd name="T9" fmla="*/ 48 h 79"/>
                <a:gd name="T10" fmla="*/ 92 w 140"/>
                <a:gd name="T11" fmla="*/ 53 h 79"/>
                <a:gd name="T12" fmla="*/ 86 w 140"/>
                <a:gd name="T13" fmla="*/ 63 h 79"/>
                <a:gd name="T14" fmla="*/ 67 w 140"/>
                <a:gd name="T15" fmla="*/ 69 h 79"/>
                <a:gd name="T16" fmla="*/ 61 w 140"/>
                <a:gd name="T17" fmla="*/ 79 h 79"/>
                <a:gd name="T18" fmla="*/ 48 w 140"/>
                <a:gd name="T19" fmla="*/ 79 h 79"/>
                <a:gd name="T20" fmla="*/ 42 w 140"/>
                <a:gd name="T21" fmla="*/ 79 h 79"/>
                <a:gd name="T22" fmla="*/ 24 w 140"/>
                <a:gd name="T23" fmla="*/ 74 h 79"/>
                <a:gd name="T24" fmla="*/ 0 w 140"/>
                <a:gd name="T25" fmla="*/ 53 h 79"/>
                <a:gd name="T26" fmla="*/ 6 w 140"/>
                <a:gd name="T27" fmla="*/ 36 h 79"/>
                <a:gd name="T28" fmla="*/ 18 w 140"/>
                <a:gd name="T29" fmla="*/ 31 h 79"/>
                <a:gd name="T30" fmla="*/ 36 w 140"/>
                <a:gd name="T31" fmla="*/ 26 h 79"/>
                <a:gd name="T32" fmla="*/ 48 w 140"/>
                <a:gd name="T33" fmla="*/ 10 h 79"/>
                <a:gd name="T34" fmla="*/ 61 w 140"/>
                <a:gd name="T35" fmla="*/ 10 h 79"/>
                <a:gd name="T36" fmla="*/ 74 w 140"/>
                <a:gd name="T37" fmla="*/ 10 h 79"/>
                <a:gd name="T38" fmla="*/ 98 w 140"/>
                <a:gd name="T39" fmla="*/ 5 h 79"/>
                <a:gd name="T40" fmla="*/ 116 w 140"/>
                <a:gd name="T41" fmla="*/ 0 h 79"/>
                <a:gd name="T42" fmla="*/ 128 w 140"/>
                <a:gd name="T43" fmla="*/ 0 h 79"/>
                <a:gd name="T44" fmla="*/ 140 w 140"/>
                <a:gd name="T45" fmla="*/ 0 h 79"/>
                <a:gd name="T46" fmla="*/ 140 w 140"/>
                <a:gd name="T4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79">
                  <a:moveTo>
                    <a:pt x="140" y="21"/>
                  </a:moveTo>
                  <a:lnTo>
                    <a:pt x="128" y="21"/>
                  </a:lnTo>
                  <a:lnTo>
                    <a:pt x="116" y="21"/>
                  </a:lnTo>
                  <a:lnTo>
                    <a:pt x="92" y="36"/>
                  </a:lnTo>
                  <a:lnTo>
                    <a:pt x="98" y="48"/>
                  </a:lnTo>
                  <a:lnTo>
                    <a:pt x="92" y="53"/>
                  </a:lnTo>
                  <a:lnTo>
                    <a:pt x="86" y="63"/>
                  </a:lnTo>
                  <a:lnTo>
                    <a:pt x="67" y="69"/>
                  </a:lnTo>
                  <a:lnTo>
                    <a:pt x="61" y="79"/>
                  </a:lnTo>
                  <a:lnTo>
                    <a:pt x="48" y="79"/>
                  </a:lnTo>
                  <a:lnTo>
                    <a:pt x="42" y="79"/>
                  </a:lnTo>
                  <a:lnTo>
                    <a:pt x="24" y="74"/>
                  </a:lnTo>
                  <a:lnTo>
                    <a:pt x="0" y="53"/>
                  </a:lnTo>
                  <a:lnTo>
                    <a:pt x="6" y="36"/>
                  </a:lnTo>
                  <a:lnTo>
                    <a:pt x="18" y="31"/>
                  </a:lnTo>
                  <a:lnTo>
                    <a:pt x="36" y="26"/>
                  </a:lnTo>
                  <a:lnTo>
                    <a:pt x="48" y="10"/>
                  </a:lnTo>
                  <a:lnTo>
                    <a:pt x="61" y="10"/>
                  </a:lnTo>
                  <a:lnTo>
                    <a:pt x="74" y="10"/>
                  </a:lnTo>
                  <a:lnTo>
                    <a:pt x="98" y="5"/>
                  </a:lnTo>
                  <a:lnTo>
                    <a:pt x="116" y="0"/>
                  </a:lnTo>
                  <a:lnTo>
                    <a:pt x="128" y="0"/>
                  </a:lnTo>
                  <a:lnTo>
                    <a:pt x="140" y="0"/>
                  </a:lnTo>
                  <a:lnTo>
                    <a:pt x="140" y="21"/>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2" name="Freeform 112"/>
            <p:cNvSpPr>
              <a:spLocks noEditPoints="1"/>
            </p:cNvSpPr>
            <p:nvPr/>
          </p:nvSpPr>
          <p:spPr bwMode="auto">
            <a:xfrm>
              <a:off x="2673" y="1131"/>
              <a:ext cx="202" cy="120"/>
            </a:xfrm>
            <a:custGeom>
              <a:avLst/>
              <a:gdLst>
                <a:gd name="T0" fmla="*/ 140 w 143"/>
                <a:gd name="T1" fmla="*/ 21 h 85"/>
                <a:gd name="T2" fmla="*/ 117 w 143"/>
                <a:gd name="T3" fmla="*/ 26 h 85"/>
                <a:gd name="T4" fmla="*/ 128 w 143"/>
                <a:gd name="T5" fmla="*/ 26 h 85"/>
                <a:gd name="T6" fmla="*/ 117 w 143"/>
                <a:gd name="T7" fmla="*/ 24 h 85"/>
                <a:gd name="T8" fmla="*/ 95 w 143"/>
                <a:gd name="T9" fmla="*/ 42 h 85"/>
                <a:gd name="T10" fmla="*/ 119 w 143"/>
                <a:gd name="T11" fmla="*/ 26 h 85"/>
                <a:gd name="T12" fmla="*/ 93 w 143"/>
                <a:gd name="T13" fmla="*/ 39 h 85"/>
                <a:gd name="T14" fmla="*/ 102 w 143"/>
                <a:gd name="T15" fmla="*/ 50 h 85"/>
                <a:gd name="T16" fmla="*/ 96 w 143"/>
                <a:gd name="T17" fmla="*/ 39 h 85"/>
                <a:gd name="T18" fmla="*/ 99 w 143"/>
                <a:gd name="T19" fmla="*/ 51 h 85"/>
                <a:gd name="T20" fmla="*/ 95 w 143"/>
                <a:gd name="T21" fmla="*/ 58 h 85"/>
                <a:gd name="T22" fmla="*/ 101 w 143"/>
                <a:gd name="T23" fmla="*/ 53 h 85"/>
                <a:gd name="T24" fmla="*/ 93 w 143"/>
                <a:gd name="T25" fmla="*/ 56 h 85"/>
                <a:gd name="T26" fmla="*/ 90 w 143"/>
                <a:gd name="T27" fmla="*/ 68 h 85"/>
                <a:gd name="T28" fmla="*/ 96 w 143"/>
                <a:gd name="T29" fmla="*/ 58 h 85"/>
                <a:gd name="T30" fmla="*/ 87 w 143"/>
                <a:gd name="T31" fmla="*/ 67 h 85"/>
                <a:gd name="T32" fmla="*/ 71 w 143"/>
                <a:gd name="T33" fmla="*/ 74 h 85"/>
                <a:gd name="T34" fmla="*/ 88 w 143"/>
                <a:gd name="T35" fmla="*/ 69 h 85"/>
                <a:gd name="T36" fmla="*/ 70 w 143"/>
                <a:gd name="T37" fmla="*/ 72 h 85"/>
                <a:gd name="T38" fmla="*/ 66 w 143"/>
                <a:gd name="T39" fmla="*/ 83 h 85"/>
                <a:gd name="T40" fmla="*/ 71 w 143"/>
                <a:gd name="T41" fmla="*/ 73 h 85"/>
                <a:gd name="T42" fmla="*/ 64 w 143"/>
                <a:gd name="T43" fmla="*/ 82 h 85"/>
                <a:gd name="T44" fmla="*/ 51 w 143"/>
                <a:gd name="T45" fmla="*/ 85 h 85"/>
                <a:gd name="T46" fmla="*/ 64 w 143"/>
                <a:gd name="T47" fmla="*/ 85 h 85"/>
                <a:gd name="T48" fmla="*/ 51 w 143"/>
                <a:gd name="T49" fmla="*/ 80 h 85"/>
                <a:gd name="T50" fmla="*/ 44 w 143"/>
                <a:gd name="T51" fmla="*/ 85 h 85"/>
                <a:gd name="T52" fmla="*/ 44 w 143"/>
                <a:gd name="T53" fmla="*/ 85 h 85"/>
                <a:gd name="T54" fmla="*/ 44 w 143"/>
                <a:gd name="T55" fmla="*/ 85 h 85"/>
                <a:gd name="T56" fmla="*/ 25 w 143"/>
                <a:gd name="T57" fmla="*/ 79 h 85"/>
                <a:gd name="T58" fmla="*/ 25 w 143"/>
                <a:gd name="T59" fmla="*/ 79 h 85"/>
                <a:gd name="T60" fmla="*/ 25 w 143"/>
                <a:gd name="T61" fmla="*/ 79 h 85"/>
                <a:gd name="T62" fmla="*/ 0 w 143"/>
                <a:gd name="T63" fmla="*/ 55 h 85"/>
                <a:gd name="T64" fmla="*/ 0 w 143"/>
                <a:gd name="T65" fmla="*/ 55 h 85"/>
                <a:gd name="T66" fmla="*/ 0 w 143"/>
                <a:gd name="T67" fmla="*/ 55 h 85"/>
                <a:gd name="T68" fmla="*/ 8 w 143"/>
                <a:gd name="T69" fmla="*/ 37 h 85"/>
                <a:gd name="T70" fmla="*/ 8 w 143"/>
                <a:gd name="T71" fmla="*/ 37 h 85"/>
                <a:gd name="T72" fmla="*/ 8 w 143"/>
                <a:gd name="T73" fmla="*/ 37 h 85"/>
                <a:gd name="T74" fmla="*/ 21 w 143"/>
                <a:gd name="T75" fmla="*/ 32 h 85"/>
                <a:gd name="T76" fmla="*/ 21 w 143"/>
                <a:gd name="T77" fmla="*/ 32 h 85"/>
                <a:gd name="T78" fmla="*/ 21 w 143"/>
                <a:gd name="T79" fmla="*/ 32 h 85"/>
                <a:gd name="T80" fmla="*/ 39 w 143"/>
                <a:gd name="T81" fmla="*/ 32 h 85"/>
                <a:gd name="T82" fmla="*/ 36 w 143"/>
                <a:gd name="T83" fmla="*/ 27 h 85"/>
                <a:gd name="T84" fmla="*/ 36 w 143"/>
                <a:gd name="T85" fmla="*/ 27 h 85"/>
                <a:gd name="T86" fmla="*/ 51 w 143"/>
                <a:gd name="T87" fmla="*/ 11 h 85"/>
                <a:gd name="T88" fmla="*/ 51 w 143"/>
                <a:gd name="T89" fmla="*/ 11 h 85"/>
                <a:gd name="T90" fmla="*/ 51 w 143"/>
                <a:gd name="T91" fmla="*/ 11 h 85"/>
                <a:gd name="T92" fmla="*/ 75 w 143"/>
                <a:gd name="T93" fmla="*/ 16 h 85"/>
                <a:gd name="T94" fmla="*/ 76 w 143"/>
                <a:gd name="T95" fmla="*/ 16 h 85"/>
                <a:gd name="T96" fmla="*/ 76 w 143"/>
                <a:gd name="T97" fmla="*/ 16 h 85"/>
                <a:gd name="T98" fmla="*/ 76 w 143"/>
                <a:gd name="T99" fmla="*/ 16 h 85"/>
                <a:gd name="T100" fmla="*/ 100 w 143"/>
                <a:gd name="T101" fmla="*/ 11 h 85"/>
                <a:gd name="T102" fmla="*/ 98 w 143"/>
                <a:gd name="T103" fmla="*/ 5 h 85"/>
                <a:gd name="T104" fmla="*/ 98 w 143"/>
                <a:gd name="T105" fmla="*/ 5 h 85"/>
                <a:gd name="T106" fmla="*/ 117 w 143"/>
                <a:gd name="T107" fmla="*/ 0 h 85"/>
                <a:gd name="T108" fmla="*/ 117 w 143"/>
                <a:gd name="T109" fmla="*/ 0 h 85"/>
                <a:gd name="T110" fmla="*/ 117 w 143"/>
                <a:gd name="T111" fmla="*/ 0 h 85"/>
                <a:gd name="T112" fmla="*/ 140 w 143"/>
                <a:gd name="T113" fmla="*/ 5 h 85"/>
                <a:gd name="T114" fmla="*/ 140 w 143"/>
                <a:gd name="T115" fmla="*/ 0 h 85"/>
                <a:gd name="T116" fmla="*/ 140 w 143"/>
                <a:gd name="T117" fmla="*/ 0 h 85"/>
                <a:gd name="T118" fmla="*/ 137 w 143"/>
                <a:gd name="T119" fmla="*/ 24 h 85"/>
                <a:gd name="T120" fmla="*/ 143 w 143"/>
                <a:gd name="T121" fmla="*/ 24 h 85"/>
                <a:gd name="T122" fmla="*/ 143 w 143"/>
                <a:gd name="T123"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85">
                  <a:moveTo>
                    <a:pt x="140" y="26"/>
                  </a:moveTo>
                  <a:lnTo>
                    <a:pt x="128" y="26"/>
                  </a:lnTo>
                  <a:lnTo>
                    <a:pt x="128" y="21"/>
                  </a:lnTo>
                  <a:lnTo>
                    <a:pt x="140" y="21"/>
                  </a:lnTo>
                  <a:lnTo>
                    <a:pt x="140" y="26"/>
                  </a:lnTo>
                  <a:lnTo>
                    <a:pt x="140" y="26"/>
                  </a:lnTo>
                  <a:close/>
                  <a:moveTo>
                    <a:pt x="128" y="26"/>
                  </a:moveTo>
                  <a:lnTo>
                    <a:pt x="117" y="26"/>
                  </a:lnTo>
                  <a:lnTo>
                    <a:pt x="117" y="21"/>
                  </a:lnTo>
                  <a:lnTo>
                    <a:pt x="128" y="21"/>
                  </a:lnTo>
                  <a:lnTo>
                    <a:pt x="128" y="26"/>
                  </a:lnTo>
                  <a:lnTo>
                    <a:pt x="128" y="26"/>
                  </a:lnTo>
                  <a:close/>
                  <a:moveTo>
                    <a:pt x="115" y="22"/>
                  </a:moveTo>
                  <a:lnTo>
                    <a:pt x="116" y="21"/>
                  </a:lnTo>
                  <a:lnTo>
                    <a:pt x="117" y="21"/>
                  </a:lnTo>
                  <a:lnTo>
                    <a:pt x="117" y="24"/>
                  </a:lnTo>
                  <a:lnTo>
                    <a:pt x="115" y="22"/>
                  </a:lnTo>
                  <a:lnTo>
                    <a:pt x="115" y="22"/>
                  </a:lnTo>
                  <a:close/>
                  <a:moveTo>
                    <a:pt x="119" y="26"/>
                  </a:moveTo>
                  <a:lnTo>
                    <a:pt x="95" y="42"/>
                  </a:lnTo>
                  <a:lnTo>
                    <a:pt x="91" y="38"/>
                  </a:lnTo>
                  <a:lnTo>
                    <a:pt x="115" y="22"/>
                  </a:lnTo>
                  <a:lnTo>
                    <a:pt x="119" y="26"/>
                  </a:lnTo>
                  <a:lnTo>
                    <a:pt x="119" y="26"/>
                  </a:lnTo>
                  <a:close/>
                  <a:moveTo>
                    <a:pt x="90" y="41"/>
                  </a:moveTo>
                  <a:lnTo>
                    <a:pt x="89" y="39"/>
                  </a:lnTo>
                  <a:lnTo>
                    <a:pt x="91" y="38"/>
                  </a:lnTo>
                  <a:lnTo>
                    <a:pt x="93" y="39"/>
                  </a:lnTo>
                  <a:lnTo>
                    <a:pt x="90" y="41"/>
                  </a:lnTo>
                  <a:lnTo>
                    <a:pt x="90" y="41"/>
                  </a:lnTo>
                  <a:close/>
                  <a:moveTo>
                    <a:pt x="96" y="39"/>
                  </a:moveTo>
                  <a:lnTo>
                    <a:pt x="102" y="50"/>
                  </a:lnTo>
                  <a:lnTo>
                    <a:pt x="96" y="53"/>
                  </a:lnTo>
                  <a:lnTo>
                    <a:pt x="90" y="41"/>
                  </a:lnTo>
                  <a:lnTo>
                    <a:pt x="96" y="39"/>
                  </a:lnTo>
                  <a:lnTo>
                    <a:pt x="96" y="39"/>
                  </a:lnTo>
                  <a:close/>
                  <a:moveTo>
                    <a:pt x="102" y="50"/>
                  </a:moveTo>
                  <a:lnTo>
                    <a:pt x="103" y="52"/>
                  </a:lnTo>
                  <a:lnTo>
                    <a:pt x="101" y="53"/>
                  </a:lnTo>
                  <a:lnTo>
                    <a:pt x="99" y="51"/>
                  </a:lnTo>
                  <a:lnTo>
                    <a:pt x="102" y="50"/>
                  </a:lnTo>
                  <a:lnTo>
                    <a:pt x="102" y="50"/>
                  </a:lnTo>
                  <a:close/>
                  <a:moveTo>
                    <a:pt x="101" y="53"/>
                  </a:moveTo>
                  <a:lnTo>
                    <a:pt x="95" y="58"/>
                  </a:lnTo>
                  <a:lnTo>
                    <a:pt x="91" y="54"/>
                  </a:lnTo>
                  <a:lnTo>
                    <a:pt x="97" y="49"/>
                  </a:lnTo>
                  <a:lnTo>
                    <a:pt x="101" y="53"/>
                  </a:lnTo>
                  <a:lnTo>
                    <a:pt x="101" y="53"/>
                  </a:lnTo>
                  <a:close/>
                  <a:moveTo>
                    <a:pt x="90" y="55"/>
                  </a:moveTo>
                  <a:lnTo>
                    <a:pt x="90" y="54"/>
                  </a:lnTo>
                  <a:lnTo>
                    <a:pt x="91" y="54"/>
                  </a:lnTo>
                  <a:lnTo>
                    <a:pt x="93" y="56"/>
                  </a:lnTo>
                  <a:lnTo>
                    <a:pt x="90" y="55"/>
                  </a:lnTo>
                  <a:lnTo>
                    <a:pt x="90" y="55"/>
                  </a:lnTo>
                  <a:close/>
                  <a:moveTo>
                    <a:pt x="96" y="58"/>
                  </a:moveTo>
                  <a:lnTo>
                    <a:pt x="90" y="68"/>
                  </a:lnTo>
                  <a:lnTo>
                    <a:pt x="84" y="66"/>
                  </a:lnTo>
                  <a:lnTo>
                    <a:pt x="90" y="55"/>
                  </a:lnTo>
                  <a:lnTo>
                    <a:pt x="96" y="58"/>
                  </a:lnTo>
                  <a:lnTo>
                    <a:pt x="96" y="58"/>
                  </a:lnTo>
                  <a:close/>
                  <a:moveTo>
                    <a:pt x="90" y="68"/>
                  </a:moveTo>
                  <a:lnTo>
                    <a:pt x="89" y="68"/>
                  </a:lnTo>
                  <a:lnTo>
                    <a:pt x="88" y="69"/>
                  </a:lnTo>
                  <a:lnTo>
                    <a:pt x="87" y="67"/>
                  </a:lnTo>
                  <a:lnTo>
                    <a:pt x="90" y="68"/>
                  </a:lnTo>
                  <a:lnTo>
                    <a:pt x="90" y="68"/>
                  </a:lnTo>
                  <a:close/>
                  <a:moveTo>
                    <a:pt x="88" y="69"/>
                  </a:moveTo>
                  <a:lnTo>
                    <a:pt x="71" y="74"/>
                  </a:lnTo>
                  <a:lnTo>
                    <a:pt x="69" y="69"/>
                  </a:lnTo>
                  <a:lnTo>
                    <a:pt x="86" y="64"/>
                  </a:lnTo>
                  <a:lnTo>
                    <a:pt x="88" y="69"/>
                  </a:lnTo>
                  <a:lnTo>
                    <a:pt x="88" y="69"/>
                  </a:lnTo>
                  <a:close/>
                  <a:moveTo>
                    <a:pt x="67" y="71"/>
                  </a:moveTo>
                  <a:lnTo>
                    <a:pt x="68" y="70"/>
                  </a:lnTo>
                  <a:lnTo>
                    <a:pt x="69" y="69"/>
                  </a:lnTo>
                  <a:lnTo>
                    <a:pt x="70" y="72"/>
                  </a:lnTo>
                  <a:lnTo>
                    <a:pt x="67" y="71"/>
                  </a:lnTo>
                  <a:lnTo>
                    <a:pt x="67" y="71"/>
                  </a:lnTo>
                  <a:close/>
                  <a:moveTo>
                    <a:pt x="71" y="73"/>
                  </a:moveTo>
                  <a:lnTo>
                    <a:pt x="66" y="83"/>
                  </a:lnTo>
                  <a:lnTo>
                    <a:pt x="61" y="81"/>
                  </a:lnTo>
                  <a:lnTo>
                    <a:pt x="67" y="71"/>
                  </a:lnTo>
                  <a:lnTo>
                    <a:pt x="71" y="73"/>
                  </a:lnTo>
                  <a:lnTo>
                    <a:pt x="71" y="73"/>
                  </a:lnTo>
                  <a:close/>
                  <a:moveTo>
                    <a:pt x="66" y="83"/>
                  </a:moveTo>
                  <a:lnTo>
                    <a:pt x="66" y="85"/>
                  </a:lnTo>
                  <a:lnTo>
                    <a:pt x="64" y="85"/>
                  </a:lnTo>
                  <a:lnTo>
                    <a:pt x="64" y="82"/>
                  </a:lnTo>
                  <a:lnTo>
                    <a:pt x="66" y="83"/>
                  </a:lnTo>
                  <a:lnTo>
                    <a:pt x="66" y="83"/>
                  </a:lnTo>
                  <a:close/>
                  <a:moveTo>
                    <a:pt x="64" y="85"/>
                  </a:moveTo>
                  <a:lnTo>
                    <a:pt x="51" y="85"/>
                  </a:lnTo>
                  <a:lnTo>
                    <a:pt x="51" y="80"/>
                  </a:lnTo>
                  <a:lnTo>
                    <a:pt x="64" y="80"/>
                  </a:lnTo>
                  <a:lnTo>
                    <a:pt x="64" y="85"/>
                  </a:lnTo>
                  <a:lnTo>
                    <a:pt x="64" y="85"/>
                  </a:lnTo>
                  <a:close/>
                  <a:moveTo>
                    <a:pt x="51" y="85"/>
                  </a:moveTo>
                  <a:lnTo>
                    <a:pt x="45" y="85"/>
                  </a:lnTo>
                  <a:lnTo>
                    <a:pt x="45" y="80"/>
                  </a:lnTo>
                  <a:lnTo>
                    <a:pt x="51" y="80"/>
                  </a:lnTo>
                  <a:lnTo>
                    <a:pt x="51" y="85"/>
                  </a:lnTo>
                  <a:lnTo>
                    <a:pt x="51" y="85"/>
                  </a:lnTo>
                  <a:close/>
                  <a:moveTo>
                    <a:pt x="45" y="85"/>
                  </a:moveTo>
                  <a:lnTo>
                    <a:pt x="44" y="85"/>
                  </a:lnTo>
                  <a:lnTo>
                    <a:pt x="45" y="82"/>
                  </a:lnTo>
                  <a:lnTo>
                    <a:pt x="45" y="85"/>
                  </a:lnTo>
                  <a:lnTo>
                    <a:pt x="45" y="85"/>
                  </a:lnTo>
                  <a:close/>
                  <a:moveTo>
                    <a:pt x="44" y="85"/>
                  </a:moveTo>
                  <a:lnTo>
                    <a:pt x="25" y="80"/>
                  </a:lnTo>
                  <a:lnTo>
                    <a:pt x="28" y="74"/>
                  </a:lnTo>
                  <a:lnTo>
                    <a:pt x="46" y="80"/>
                  </a:lnTo>
                  <a:lnTo>
                    <a:pt x="44" y="85"/>
                  </a:lnTo>
                  <a:lnTo>
                    <a:pt x="44" y="85"/>
                  </a:lnTo>
                  <a:close/>
                  <a:moveTo>
                    <a:pt x="25" y="80"/>
                  </a:moveTo>
                  <a:lnTo>
                    <a:pt x="25" y="80"/>
                  </a:lnTo>
                  <a:lnTo>
                    <a:pt x="25" y="79"/>
                  </a:lnTo>
                  <a:lnTo>
                    <a:pt x="27" y="77"/>
                  </a:lnTo>
                  <a:lnTo>
                    <a:pt x="25" y="80"/>
                  </a:lnTo>
                  <a:lnTo>
                    <a:pt x="25" y="80"/>
                  </a:lnTo>
                  <a:close/>
                  <a:moveTo>
                    <a:pt x="25" y="79"/>
                  </a:moveTo>
                  <a:lnTo>
                    <a:pt x="1" y="58"/>
                  </a:lnTo>
                  <a:lnTo>
                    <a:pt x="6" y="54"/>
                  </a:lnTo>
                  <a:lnTo>
                    <a:pt x="29" y="75"/>
                  </a:lnTo>
                  <a:lnTo>
                    <a:pt x="25" y="79"/>
                  </a:lnTo>
                  <a:lnTo>
                    <a:pt x="25" y="79"/>
                  </a:lnTo>
                  <a:close/>
                  <a:moveTo>
                    <a:pt x="1" y="58"/>
                  </a:moveTo>
                  <a:lnTo>
                    <a:pt x="0" y="57"/>
                  </a:lnTo>
                  <a:lnTo>
                    <a:pt x="0" y="55"/>
                  </a:lnTo>
                  <a:lnTo>
                    <a:pt x="3" y="56"/>
                  </a:lnTo>
                  <a:lnTo>
                    <a:pt x="1" y="58"/>
                  </a:lnTo>
                  <a:lnTo>
                    <a:pt x="1" y="58"/>
                  </a:lnTo>
                  <a:close/>
                  <a:moveTo>
                    <a:pt x="0" y="55"/>
                  </a:moveTo>
                  <a:lnTo>
                    <a:pt x="7" y="39"/>
                  </a:lnTo>
                  <a:lnTo>
                    <a:pt x="12" y="40"/>
                  </a:lnTo>
                  <a:lnTo>
                    <a:pt x="6" y="57"/>
                  </a:lnTo>
                  <a:lnTo>
                    <a:pt x="0" y="55"/>
                  </a:lnTo>
                  <a:lnTo>
                    <a:pt x="0" y="55"/>
                  </a:lnTo>
                  <a:close/>
                  <a:moveTo>
                    <a:pt x="7" y="39"/>
                  </a:moveTo>
                  <a:lnTo>
                    <a:pt x="7" y="38"/>
                  </a:lnTo>
                  <a:lnTo>
                    <a:pt x="8" y="37"/>
                  </a:lnTo>
                  <a:lnTo>
                    <a:pt x="10" y="39"/>
                  </a:lnTo>
                  <a:lnTo>
                    <a:pt x="7" y="39"/>
                  </a:lnTo>
                  <a:lnTo>
                    <a:pt x="7" y="39"/>
                  </a:lnTo>
                  <a:close/>
                  <a:moveTo>
                    <a:pt x="8" y="37"/>
                  </a:moveTo>
                  <a:lnTo>
                    <a:pt x="20" y="32"/>
                  </a:lnTo>
                  <a:lnTo>
                    <a:pt x="23" y="37"/>
                  </a:lnTo>
                  <a:lnTo>
                    <a:pt x="11" y="42"/>
                  </a:lnTo>
                  <a:lnTo>
                    <a:pt x="8" y="37"/>
                  </a:lnTo>
                  <a:lnTo>
                    <a:pt x="8" y="37"/>
                  </a:lnTo>
                  <a:close/>
                  <a:moveTo>
                    <a:pt x="20" y="32"/>
                  </a:moveTo>
                  <a:lnTo>
                    <a:pt x="20" y="32"/>
                  </a:lnTo>
                  <a:lnTo>
                    <a:pt x="21" y="32"/>
                  </a:lnTo>
                  <a:lnTo>
                    <a:pt x="22" y="34"/>
                  </a:lnTo>
                  <a:lnTo>
                    <a:pt x="20" y="32"/>
                  </a:lnTo>
                  <a:lnTo>
                    <a:pt x="20" y="32"/>
                  </a:lnTo>
                  <a:close/>
                  <a:moveTo>
                    <a:pt x="21" y="32"/>
                  </a:moveTo>
                  <a:lnTo>
                    <a:pt x="38" y="26"/>
                  </a:lnTo>
                  <a:lnTo>
                    <a:pt x="39" y="32"/>
                  </a:lnTo>
                  <a:lnTo>
                    <a:pt x="22" y="37"/>
                  </a:lnTo>
                  <a:lnTo>
                    <a:pt x="21" y="32"/>
                  </a:lnTo>
                  <a:lnTo>
                    <a:pt x="21" y="32"/>
                  </a:lnTo>
                  <a:close/>
                  <a:moveTo>
                    <a:pt x="41" y="31"/>
                  </a:moveTo>
                  <a:lnTo>
                    <a:pt x="41" y="32"/>
                  </a:lnTo>
                  <a:lnTo>
                    <a:pt x="39" y="32"/>
                  </a:lnTo>
                  <a:lnTo>
                    <a:pt x="39" y="29"/>
                  </a:lnTo>
                  <a:lnTo>
                    <a:pt x="41" y="31"/>
                  </a:lnTo>
                  <a:lnTo>
                    <a:pt x="41" y="31"/>
                  </a:lnTo>
                  <a:close/>
                  <a:moveTo>
                    <a:pt x="36" y="27"/>
                  </a:moveTo>
                  <a:lnTo>
                    <a:pt x="48" y="11"/>
                  </a:lnTo>
                  <a:lnTo>
                    <a:pt x="53" y="15"/>
                  </a:lnTo>
                  <a:lnTo>
                    <a:pt x="41" y="31"/>
                  </a:lnTo>
                  <a:lnTo>
                    <a:pt x="36" y="27"/>
                  </a:lnTo>
                  <a:lnTo>
                    <a:pt x="36" y="27"/>
                  </a:lnTo>
                  <a:close/>
                  <a:moveTo>
                    <a:pt x="48" y="11"/>
                  </a:moveTo>
                  <a:lnTo>
                    <a:pt x="49" y="11"/>
                  </a:lnTo>
                  <a:lnTo>
                    <a:pt x="51" y="11"/>
                  </a:lnTo>
                  <a:lnTo>
                    <a:pt x="51" y="13"/>
                  </a:lnTo>
                  <a:lnTo>
                    <a:pt x="48" y="11"/>
                  </a:lnTo>
                  <a:lnTo>
                    <a:pt x="48" y="11"/>
                  </a:lnTo>
                  <a:close/>
                  <a:moveTo>
                    <a:pt x="51" y="11"/>
                  </a:moveTo>
                  <a:lnTo>
                    <a:pt x="64" y="11"/>
                  </a:lnTo>
                  <a:lnTo>
                    <a:pt x="64" y="16"/>
                  </a:lnTo>
                  <a:lnTo>
                    <a:pt x="51" y="16"/>
                  </a:lnTo>
                  <a:lnTo>
                    <a:pt x="51" y="11"/>
                  </a:lnTo>
                  <a:lnTo>
                    <a:pt x="51" y="11"/>
                  </a:lnTo>
                  <a:close/>
                  <a:moveTo>
                    <a:pt x="64" y="11"/>
                  </a:moveTo>
                  <a:lnTo>
                    <a:pt x="75" y="11"/>
                  </a:lnTo>
                  <a:lnTo>
                    <a:pt x="75" y="16"/>
                  </a:lnTo>
                  <a:lnTo>
                    <a:pt x="64" y="16"/>
                  </a:lnTo>
                  <a:lnTo>
                    <a:pt x="64" y="11"/>
                  </a:lnTo>
                  <a:lnTo>
                    <a:pt x="64" y="11"/>
                  </a:lnTo>
                  <a:close/>
                  <a:moveTo>
                    <a:pt x="76" y="16"/>
                  </a:moveTo>
                  <a:lnTo>
                    <a:pt x="75" y="16"/>
                  </a:lnTo>
                  <a:lnTo>
                    <a:pt x="75" y="13"/>
                  </a:lnTo>
                  <a:lnTo>
                    <a:pt x="76" y="16"/>
                  </a:lnTo>
                  <a:lnTo>
                    <a:pt x="76" y="16"/>
                  </a:lnTo>
                  <a:close/>
                  <a:moveTo>
                    <a:pt x="74" y="11"/>
                  </a:moveTo>
                  <a:lnTo>
                    <a:pt x="98" y="5"/>
                  </a:lnTo>
                  <a:lnTo>
                    <a:pt x="100" y="11"/>
                  </a:lnTo>
                  <a:lnTo>
                    <a:pt x="76" y="16"/>
                  </a:lnTo>
                  <a:lnTo>
                    <a:pt x="74" y="11"/>
                  </a:lnTo>
                  <a:lnTo>
                    <a:pt x="74" y="11"/>
                  </a:lnTo>
                  <a:close/>
                  <a:moveTo>
                    <a:pt x="100" y="11"/>
                  </a:moveTo>
                  <a:lnTo>
                    <a:pt x="100" y="11"/>
                  </a:lnTo>
                  <a:lnTo>
                    <a:pt x="99" y="8"/>
                  </a:lnTo>
                  <a:lnTo>
                    <a:pt x="100" y="11"/>
                  </a:lnTo>
                  <a:lnTo>
                    <a:pt x="100" y="11"/>
                  </a:lnTo>
                  <a:close/>
                  <a:moveTo>
                    <a:pt x="98" y="5"/>
                  </a:moveTo>
                  <a:lnTo>
                    <a:pt x="116" y="0"/>
                  </a:lnTo>
                  <a:lnTo>
                    <a:pt x="118" y="5"/>
                  </a:lnTo>
                  <a:lnTo>
                    <a:pt x="100" y="11"/>
                  </a:lnTo>
                  <a:lnTo>
                    <a:pt x="98" y="5"/>
                  </a:lnTo>
                  <a:lnTo>
                    <a:pt x="98" y="5"/>
                  </a:lnTo>
                  <a:close/>
                  <a:moveTo>
                    <a:pt x="116" y="0"/>
                  </a:moveTo>
                  <a:lnTo>
                    <a:pt x="116" y="0"/>
                  </a:lnTo>
                  <a:lnTo>
                    <a:pt x="117" y="0"/>
                  </a:lnTo>
                  <a:lnTo>
                    <a:pt x="117" y="3"/>
                  </a:lnTo>
                  <a:lnTo>
                    <a:pt x="116" y="0"/>
                  </a:lnTo>
                  <a:lnTo>
                    <a:pt x="116" y="0"/>
                  </a:lnTo>
                  <a:close/>
                  <a:moveTo>
                    <a:pt x="117" y="0"/>
                  </a:moveTo>
                  <a:lnTo>
                    <a:pt x="128" y="0"/>
                  </a:lnTo>
                  <a:lnTo>
                    <a:pt x="128" y="5"/>
                  </a:lnTo>
                  <a:lnTo>
                    <a:pt x="117" y="5"/>
                  </a:lnTo>
                  <a:lnTo>
                    <a:pt x="117" y="0"/>
                  </a:lnTo>
                  <a:lnTo>
                    <a:pt x="117" y="0"/>
                  </a:lnTo>
                  <a:close/>
                  <a:moveTo>
                    <a:pt x="128" y="0"/>
                  </a:moveTo>
                  <a:lnTo>
                    <a:pt x="140" y="0"/>
                  </a:lnTo>
                  <a:lnTo>
                    <a:pt x="140" y="5"/>
                  </a:lnTo>
                  <a:lnTo>
                    <a:pt x="128" y="5"/>
                  </a:lnTo>
                  <a:lnTo>
                    <a:pt x="128" y="0"/>
                  </a:lnTo>
                  <a:lnTo>
                    <a:pt x="128" y="0"/>
                  </a:lnTo>
                  <a:close/>
                  <a:moveTo>
                    <a:pt x="140" y="0"/>
                  </a:moveTo>
                  <a:lnTo>
                    <a:pt x="143" y="0"/>
                  </a:lnTo>
                  <a:lnTo>
                    <a:pt x="143" y="3"/>
                  </a:lnTo>
                  <a:lnTo>
                    <a:pt x="140" y="3"/>
                  </a:lnTo>
                  <a:lnTo>
                    <a:pt x="140" y="0"/>
                  </a:lnTo>
                  <a:lnTo>
                    <a:pt x="140" y="0"/>
                  </a:lnTo>
                  <a:close/>
                  <a:moveTo>
                    <a:pt x="143" y="3"/>
                  </a:moveTo>
                  <a:lnTo>
                    <a:pt x="143" y="24"/>
                  </a:lnTo>
                  <a:lnTo>
                    <a:pt x="137" y="24"/>
                  </a:lnTo>
                  <a:lnTo>
                    <a:pt x="137" y="3"/>
                  </a:lnTo>
                  <a:lnTo>
                    <a:pt x="143" y="3"/>
                  </a:lnTo>
                  <a:lnTo>
                    <a:pt x="143" y="3"/>
                  </a:lnTo>
                  <a:close/>
                  <a:moveTo>
                    <a:pt x="143" y="24"/>
                  </a:moveTo>
                  <a:lnTo>
                    <a:pt x="143" y="26"/>
                  </a:lnTo>
                  <a:lnTo>
                    <a:pt x="140" y="26"/>
                  </a:lnTo>
                  <a:lnTo>
                    <a:pt x="140" y="24"/>
                  </a:lnTo>
                  <a:lnTo>
                    <a:pt x="143" y="24"/>
                  </a:lnTo>
                  <a:lnTo>
                    <a:pt x="143" y="24"/>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3" name="Freeform 113"/>
            <p:cNvSpPr>
              <a:spLocks/>
            </p:cNvSpPr>
            <p:nvPr/>
          </p:nvSpPr>
          <p:spPr bwMode="auto">
            <a:xfrm>
              <a:off x="2421" y="2558"/>
              <a:ext cx="113" cy="256"/>
            </a:xfrm>
            <a:custGeom>
              <a:avLst/>
              <a:gdLst>
                <a:gd name="T0" fmla="*/ 31 w 80"/>
                <a:gd name="T1" fmla="*/ 0 h 181"/>
                <a:gd name="T2" fmla="*/ 31 w 80"/>
                <a:gd name="T3" fmla="*/ 12 h 181"/>
                <a:gd name="T4" fmla="*/ 31 w 80"/>
                <a:gd name="T5" fmla="*/ 22 h 181"/>
                <a:gd name="T6" fmla="*/ 44 w 80"/>
                <a:gd name="T7" fmla="*/ 43 h 181"/>
                <a:gd name="T8" fmla="*/ 61 w 80"/>
                <a:gd name="T9" fmla="*/ 59 h 181"/>
                <a:gd name="T10" fmla="*/ 61 w 80"/>
                <a:gd name="T11" fmla="*/ 70 h 181"/>
                <a:gd name="T12" fmla="*/ 61 w 80"/>
                <a:gd name="T13" fmla="*/ 75 h 181"/>
                <a:gd name="T14" fmla="*/ 61 w 80"/>
                <a:gd name="T15" fmla="*/ 81 h 181"/>
                <a:gd name="T16" fmla="*/ 68 w 80"/>
                <a:gd name="T17" fmla="*/ 90 h 181"/>
                <a:gd name="T18" fmla="*/ 80 w 80"/>
                <a:gd name="T19" fmla="*/ 90 h 181"/>
                <a:gd name="T20" fmla="*/ 80 w 80"/>
                <a:gd name="T21" fmla="*/ 101 h 181"/>
                <a:gd name="T22" fmla="*/ 80 w 80"/>
                <a:gd name="T23" fmla="*/ 106 h 181"/>
                <a:gd name="T24" fmla="*/ 61 w 80"/>
                <a:gd name="T25" fmla="*/ 128 h 181"/>
                <a:gd name="T26" fmla="*/ 55 w 80"/>
                <a:gd name="T27" fmla="*/ 181 h 181"/>
                <a:gd name="T28" fmla="*/ 44 w 80"/>
                <a:gd name="T29" fmla="*/ 181 h 181"/>
                <a:gd name="T30" fmla="*/ 25 w 80"/>
                <a:gd name="T31" fmla="*/ 181 h 181"/>
                <a:gd name="T32" fmla="*/ 19 w 80"/>
                <a:gd name="T33" fmla="*/ 176 h 181"/>
                <a:gd name="T34" fmla="*/ 6 w 80"/>
                <a:gd name="T35" fmla="*/ 165 h 181"/>
                <a:gd name="T36" fmla="*/ 0 w 80"/>
                <a:gd name="T37" fmla="*/ 149 h 181"/>
                <a:gd name="T38" fmla="*/ 0 w 80"/>
                <a:gd name="T39" fmla="*/ 144 h 181"/>
                <a:gd name="T40" fmla="*/ 0 w 80"/>
                <a:gd name="T41" fmla="*/ 133 h 181"/>
                <a:gd name="T42" fmla="*/ 25 w 80"/>
                <a:gd name="T43" fmla="*/ 106 h 181"/>
                <a:gd name="T44" fmla="*/ 37 w 80"/>
                <a:gd name="T45" fmla="*/ 81 h 181"/>
                <a:gd name="T46" fmla="*/ 37 w 80"/>
                <a:gd name="T47" fmla="*/ 75 h 181"/>
                <a:gd name="T48" fmla="*/ 31 w 80"/>
                <a:gd name="T49" fmla="*/ 70 h 181"/>
                <a:gd name="T50" fmla="*/ 12 w 80"/>
                <a:gd name="T51" fmla="*/ 54 h 181"/>
                <a:gd name="T52" fmla="*/ 6 w 80"/>
                <a:gd name="T53" fmla="*/ 38 h 181"/>
                <a:gd name="T54" fmla="*/ 6 w 80"/>
                <a:gd name="T55" fmla="*/ 28 h 181"/>
                <a:gd name="T56" fmla="*/ 6 w 80"/>
                <a:gd name="T57" fmla="*/ 22 h 181"/>
                <a:gd name="T58" fmla="*/ 12 w 80"/>
                <a:gd name="T59" fmla="*/ 0 h 181"/>
                <a:gd name="T60" fmla="*/ 19 w 80"/>
                <a:gd name="T61" fmla="*/ 0 h 181"/>
                <a:gd name="T62" fmla="*/ 31 w 80"/>
                <a:gd name="T6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81">
                  <a:moveTo>
                    <a:pt x="31" y="0"/>
                  </a:moveTo>
                  <a:lnTo>
                    <a:pt x="31" y="12"/>
                  </a:lnTo>
                  <a:lnTo>
                    <a:pt x="31" y="22"/>
                  </a:lnTo>
                  <a:lnTo>
                    <a:pt x="44" y="43"/>
                  </a:lnTo>
                  <a:lnTo>
                    <a:pt x="61" y="59"/>
                  </a:lnTo>
                  <a:lnTo>
                    <a:pt x="61" y="70"/>
                  </a:lnTo>
                  <a:lnTo>
                    <a:pt x="61" y="75"/>
                  </a:lnTo>
                  <a:lnTo>
                    <a:pt x="61" y="81"/>
                  </a:lnTo>
                  <a:lnTo>
                    <a:pt x="68" y="90"/>
                  </a:lnTo>
                  <a:lnTo>
                    <a:pt x="80" y="90"/>
                  </a:lnTo>
                  <a:lnTo>
                    <a:pt x="80" y="101"/>
                  </a:lnTo>
                  <a:lnTo>
                    <a:pt x="80" y="106"/>
                  </a:lnTo>
                  <a:lnTo>
                    <a:pt x="61" y="128"/>
                  </a:lnTo>
                  <a:lnTo>
                    <a:pt x="55" y="181"/>
                  </a:lnTo>
                  <a:lnTo>
                    <a:pt x="44" y="181"/>
                  </a:lnTo>
                  <a:lnTo>
                    <a:pt x="25" y="181"/>
                  </a:lnTo>
                  <a:lnTo>
                    <a:pt x="19" y="176"/>
                  </a:lnTo>
                  <a:lnTo>
                    <a:pt x="6" y="165"/>
                  </a:lnTo>
                  <a:lnTo>
                    <a:pt x="0" y="149"/>
                  </a:lnTo>
                  <a:lnTo>
                    <a:pt x="0" y="144"/>
                  </a:lnTo>
                  <a:lnTo>
                    <a:pt x="0" y="133"/>
                  </a:lnTo>
                  <a:lnTo>
                    <a:pt x="25" y="106"/>
                  </a:lnTo>
                  <a:lnTo>
                    <a:pt x="37" y="81"/>
                  </a:lnTo>
                  <a:lnTo>
                    <a:pt x="37" y="75"/>
                  </a:lnTo>
                  <a:lnTo>
                    <a:pt x="31" y="70"/>
                  </a:lnTo>
                  <a:lnTo>
                    <a:pt x="12" y="54"/>
                  </a:lnTo>
                  <a:lnTo>
                    <a:pt x="6" y="38"/>
                  </a:lnTo>
                  <a:lnTo>
                    <a:pt x="6" y="28"/>
                  </a:lnTo>
                  <a:lnTo>
                    <a:pt x="6" y="22"/>
                  </a:lnTo>
                  <a:lnTo>
                    <a:pt x="12" y="0"/>
                  </a:lnTo>
                  <a:lnTo>
                    <a:pt x="19" y="0"/>
                  </a:lnTo>
                  <a:lnTo>
                    <a:pt x="31" y="0"/>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4" name="Freeform 114"/>
            <p:cNvSpPr>
              <a:spLocks noEditPoints="1"/>
            </p:cNvSpPr>
            <p:nvPr/>
          </p:nvSpPr>
          <p:spPr bwMode="auto">
            <a:xfrm>
              <a:off x="2421" y="2554"/>
              <a:ext cx="116" cy="309"/>
            </a:xfrm>
            <a:custGeom>
              <a:avLst/>
              <a:gdLst>
                <a:gd name="T0" fmla="*/ 35 w 82"/>
                <a:gd name="T1" fmla="*/ 3 h 219"/>
                <a:gd name="T2" fmla="*/ 29 w 82"/>
                <a:gd name="T3" fmla="*/ 14 h 219"/>
                <a:gd name="T4" fmla="*/ 29 w 82"/>
                <a:gd name="T5" fmla="*/ 25 h 219"/>
                <a:gd name="T6" fmla="*/ 47 w 82"/>
                <a:gd name="T7" fmla="*/ 45 h 219"/>
                <a:gd name="T8" fmla="*/ 42 w 82"/>
                <a:gd name="T9" fmla="*/ 48 h 219"/>
                <a:gd name="T10" fmla="*/ 42 w 82"/>
                <a:gd name="T11" fmla="*/ 48 h 219"/>
                <a:gd name="T12" fmla="*/ 46 w 82"/>
                <a:gd name="T13" fmla="*/ 45 h 219"/>
                <a:gd name="T14" fmla="*/ 61 w 82"/>
                <a:gd name="T15" fmla="*/ 63 h 219"/>
                <a:gd name="T16" fmla="*/ 58 w 82"/>
                <a:gd name="T17" fmla="*/ 73 h 219"/>
                <a:gd name="T18" fmla="*/ 65 w 82"/>
                <a:gd name="T19" fmla="*/ 79 h 219"/>
                <a:gd name="T20" fmla="*/ 65 w 82"/>
                <a:gd name="T21" fmla="*/ 79 h 219"/>
                <a:gd name="T22" fmla="*/ 65 w 82"/>
                <a:gd name="T23" fmla="*/ 79 h 219"/>
                <a:gd name="T24" fmla="*/ 59 w 82"/>
                <a:gd name="T25" fmla="*/ 85 h 219"/>
                <a:gd name="T26" fmla="*/ 64 w 82"/>
                <a:gd name="T27" fmla="*/ 82 h 219"/>
                <a:gd name="T28" fmla="*/ 67 w 82"/>
                <a:gd name="T29" fmla="*/ 95 h 219"/>
                <a:gd name="T30" fmla="*/ 79 w 82"/>
                <a:gd name="T31" fmla="*/ 97 h 219"/>
                <a:gd name="T32" fmla="*/ 82 w 82"/>
                <a:gd name="T33" fmla="*/ 91 h 219"/>
                <a:gd name="T34" fmla="*/ 82 w 82"/>
                <a:gd name="T35" fmla="*/ 95 h 219"/>
                <a:gd name="T36" fmla="*/ 82 w 82"/>
                <a:gd name="T37" fmla="*/ 95 h 219"/>
                <a:gd name="T38" fmla="*/ 82 w 82"/>
                <a:gd name="T39" fmla="*/ 105 h 219"/>
                <a:gd name="T40" fmla="*/ 79 w 82"/>
                <a:gd name="T41" fmla="*/ 110 h 219"/>
                <a:gd name="T42" fmla="*/ 59 w 82"/>
                <a:gd name="T43" fmla="*/ 131 h 219"/>
                <a:gd name="T44" fmla="*/ 58 w 82"/>
                <a:gd name="T45" fmla="*/ 131 h 219"/>
                <a:gd name="T46" fmla="*/ 65 w 82"/>
                <a:gd name="T47" fmla="*/ 132 h 219"/>
                <a:gd name="T48" fmla="*/ 65 w 82"/>
                <a:gd name="T49" fmla="*/ 132 h 219"/>
                <a:gd name="T50" fmla="*/ 58 w 82"/>
                <a:gd name="T51" fmla="*/ 185 h 219"/>
                <a:gd name="T52" fmla="*/ 56 w 82"/>
                <a:gd name="T53" fmla="*/ 182 h 219"/>
                <a:gd name="T54" fmla="*/ 26 w 82"/>
                <a:gd name="T55" fmla="*/ 182 h 219"/>
                <a:gd name="T56" fmla="*/ 25 w 82"/>
                <a:gd name="T57" fmla="*/ 188 h 219"/>
                <a:gd name="T58" fmla="*/ 24 w 82"/>
                <a:gd name="T59" fmla="*/ 187 h 219"/>
                <a:gd name="T60" fmla="*/ 24 w 82"/>
                <a:gd name="T61" fmla="*/ 187 h 219"/>
                <a:gd name="T62" fmla="*/ 18 w 82"/>
                <a:gd name="T63" fmla="*/ 181 h 219"/>
                <a:gd name="T64" fmla="*/ 23 w 82"/>
                <a:gd name="T65" fmla="*/ 178 h 219"/>
                <a:gd name="T66" fmla="*/ 6 w 82"/>
                <a:gd name="T67" fmla="*/ 170 h 219"/>
                <a:gd name="T68" fmla="*/ 0 w 82"/>
                <a:gd name="T69" fmla="*/ 154 h 219"/>
                <a:gd name="T70" fmla="*/ 0 w 82"/>
                <a:gd name="T71" fmla="*/ 154 h 219"/>
                <a:gd name="T72" fmla="*/ 0 w 82"/>
                <a:gd name="T73" fmla="*/ 154 h 219"/>
                <a:gd name="T74" fmla="*/ 0 w 82"/>
                <a:gd name="T75" fmla="*/ 153 h 219"/>
                <a:gd name="T76" fmla="*/ 6 w 82"/>
                <a:gd name="T77" fmla="*/ 147 h 219"/>
                <a:gd name="T78" fmla="*/ 1 w 82"/>
                <a:gd name="T79" fmla="*/ 135 h 219"/>
                <a:gd name="T80" fmla="*/ 24 w 82"/>
                <a:gd name="T81" fmla="*/ 109 h 219"/>
                <a:gd name="T82" fmla="*/ 29 w 82"/>
                <a:gd name="T83" fmla="*/ 111 h 219"/>
                <a:gd name="T84" fmla="*/ 24 w 82"/>
                <a:gd name="T85" fmla="*/ 109 h 219"/>
                <a:gd name="T86" fmla="*/ 24 w 82"/>
                <a:gd name="T87" fmla="*/ 109 h 219"/>
                <a:gd name="T88" fmla="*/ 41 w 82"/>
                <a:gd name="T89" fmla="*/ 84 h 219"/>
                <a:gd name="T90" fmla="*/ 41 w 82"/>
                <a:gd name="T91" fmla="*/ 84 h 219"/>
                <a:gd name="T92" fmla="*/ 41 w 82"/>
                <a:gd name="T93" fmla="*/ 79 h 219"/>
                <a:gd name="T94" fmla="*/ 30 w 82"/>
                <a:gd name="T95" fmla="*/ 75 h 219"/>
                <a:gd name="T96" fmla="*/ 30 w 82"/>
                <a:gd name="T97" fmla="*/ 75 h 219"/>
                <a:gd name="T98" fmla="*/ 30 w 82"/>
                <a:gd name="T99" fmla="*/ 75 h 219"/>
                <a:gd name="T100" fmla="*/ 13 w 82"/>
                <a:gd name="T101" fmla="*/ 59 h 219"/>
                <a:gd name="T102" fmla="*/ 12 w 82"/>
                <a:gd name="T103" fmla="*/ 58 h 219"/>
                <a:gd name="T104" fmla="*/ 6 w 82"/>
                <a:gd name="T105" fmla="*/ 42 h 219"/>
                <a:gd name="T106" fmla="*/ 12 w 82"/>
                <a:gd name="T107" fmla="*/ 41 h 219"/>
                <a:gd name="T108" fmla="*/ 12 w 82"/>
                <a:gd name="T109" fmla="*/ 25 h 219"/>
                <a:gd name="T110" fmla="*/ 6 w 82"/>
                <a:gd name="T111" fmla="*/ 24 h 219"/>
                <a:gd name="T112" fmla="*/ 12 w 82"/>
                <a:gd name="T113" fmla="*/ 2 h 219"/>
                <a:gd name="T114" fmla="*/ 12 w 82"/>
                <a:gd name="T115" fmla="*/ 2 h 219"/>
                <a:gd name="T116" fmla="*/ 12 w 82"/>
                <a:gd name="T117" fmla="*/ 2 h 219"/>
                <a:gd name="T118" fmla="*/ 15 w 82"/>
                <a:gd name="T119" fmla="*/ 0 h 219"/>
                <a:gd name="T120" fmla="*/ 20 w 82"/>
                <a:gd name="T121" fmla="*/ 5 h 219"/>
                <a:gd name="T122" fmla="*/ 35 w 82"/>
                <a:gd name="T123" fmla="*/ 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219">
                  <a:moveTo>
                    <a:pt x="35" y="3"/>
                  </a:moveTo>
                  <a:lnTo>
                    <a:pt x="35" y="14"/>
                  </a:lnTo>
                  <a:lnTo>
                    <a:pt x="29" y="14"/>
                  </a:lnTo>
                  <a:lnTo>
                    <a:pt x="29" y="3"/>
                  </a:lnTo>
                  <a:lnTo>
                    <a:pt x="35" y="3"/>
                  </a:lnTo>
                  <a:lnTo>
                    <a:pt x="35" y="3"/>
                  </a:lnTo>
                  <a:close/>
                  <a:moveTo>
                    <a:pt x="35" y="14"/>
                  </a:moveTo>
                  <a:lnTo>
                    <a:pt x="35" y="25"/>
                  </a:lnTo>
                  <a:lnTo>
                    <a:pt x="29" y="25"/>
                  </a:lnTo>
                  <a:lnTo>
                    <a:pt x="29" y="14"/>
                  </a:lnTo>
                  <a:lnTo>
                    <a:pt x="35" y="14"/>
                  </a:lnTo>
                  <a:lnTo>
                    <a:pt x="35" y="14"/>
                  </a:lnTo>
                  <a:close/>
                  <a:moveTo>
                    <a:pt x="30" y="26"/>
                  </a:moveTo>
                  <a:lnTo>
                    <a:pt x="29" y="26"/>
                  </a:lnTo>
                  <a:lnTo>
                    <a:pt x="29" y="25"/>
                  </a:lnTo>
                  <a:lnTo>
                    <a:pt x="32" y="25"/>
                  </a:lnTo>
                  <a:lnTo>
                    <a:pt x="30" y="26"/>
                  </a:lnTo>
                  <a:lnTo>
                    <a:pt x="30" y="26"/>
                  </a:lnTo>
                  <a:close/>
                  <a:moveTo>
                    <a:pt x="35" y="23"/>
                  </a:moveTo>
                  <a:lnTo>
                    <a:pt x="47" y="45"/>
                  </a:lnTo>
                  <a:lnTo>
                    <a:pt x="41" y="47"/>
                  </a:lnTo>
                  <a:lnTo>
                    <a:pt x="30" y="26"/>
                  </a:lnTo>
                  <a:lnTo>
                    <a:pt x="35" y="23"/>
                  </a:lnTo>
                  <a:lnTo>
                    <a:pt x="35" y="23"/>
                  </a:lnTo>
                  <a:close/>
                  <a:moveTo>
                    <a:pt x="42" y="48"/>
                  </a:moveTo>
                  <a:lnTo>
                    <a:pt x="41" y="48"/>
                  </a:lnTo>
                  <a:lnTo>
                    <a:pt x="41" y="47"/>
                  </a:lnTo>
                  <a:lnTo>
                    <a:pt x="44" y="46"/>
                  </a:lnTo>
                  <a:lnTo>
                    <a:pt x="42" y="48"/>
                  </a:lnTo>
                  <a:lnTo>
                    <a:pt x="42" y="48"/>
                  </a:lnTo>
                  <a:close/>
                  <a:moveTo>
                    <a:pt x="46" y="45"/>
                  </a:moveTo>
                  <a:lnTo>
                    <a:pt x="64" y="61"/>
                  </a:lnTo>
                  <a:lnTo>
                    <a:pt x="59" y="64"/>
                  </a:lnTo>
                  <a:lnTo>
                    <a:pt x="42" y="48"/>
                  </a:lnTo>
                  <a:lnTo>
                    <a:pt x="46" y="45"/>
                  </a:lnTo>
                  <a:lnTo>
                    <a:pt x="46" y="45"/>
                  </a:lnTo>
                  <a:close/>
                  <a:moveTo>
                    <a:pt x="64" y="61"/>
                  </a:moveTo>
                  <a:lnTo>
                    <a:pt x="65" y="61"/>
                  </a:lnTo>
                  <a:lnTo>
                    <a:pt x="65" y="63"/>
                  </a:lnTo>
                  <a:lnTo>
                    <a:pt x="61" y="63"/>
                  </a:lnTo>
                  <a:lnTo>
                    <a:pt x="64" y="61"/>
                  </a:lnTo>
                  <a:lnTo>
                    <a:pt x="64" y="61"/>
                  </a:lnTo>
                  <a:close/>
                  <a:moveTo>
                    <a:pt x="65" y="63"/>
                  </a:moveTo>
                  <a:lnTo>
                    <a:pt x="65" y="73"/>
                  </a:lnTo>
                  <a:lnTo>
                    <a:pt x="58" y="73"/>
                  </a:lnTo>
                  <a:lnTo>
                    <a:pt x="58" y="63"/>
                  </a:lnTo>
                  <a:lnTo>
                    <a:pt x="65" y="63"/>
                  </a:lnTo>
                  <a:lnTo>
                    <a:pt x="65" y="63"/>
                  </a:lnTo>
                  <a:close/>
                  <a:moveTo>
                    <a:pt x="65" y="73"/>
                  </a:moveTo>
                  <a:lnTo>
                    <a:pt x="65" y="79"/>
                  </a:lnTo>
                  <a:lnTo>
                    <a:pt x="58" y="79"/>
                  </a:lnTo>
                  <a:lnTo>
                    <a:pt x="58" y="73"/>
                  </a:lnTo>
                  <a:lnTo>
                    <a:pt x="65" y="73"/>
                  </a:lnTo>
                  <a:lnTo>
                    <a:pt x="65" y="73"/>
                  </a:lnTo>
                  <a:close/>
                  <a:moveTo>
                    <a:pt x="65" y="79"/>
                  </a:moveTo>
                  <a:lnTo>
                    <a:pt x="65" y="84"/>
                  </a:lnTo>
                  <a:lnTo>
                    <a:pt x="58" y="84"/>
                  </a:lnTo>
                  <a:lnTo>
                    <a:pt x="58" y="79"/>
                  </a:lnTo>
                  <a:lnTo>
                    <a:pt x="65" y="79"/>
                  </a:lnTo>
                  <a:lnTo>
                    <a:pt x="65" y="79"/>
                  </a:lnTo>
                  <a:close/>
                  <a:moveTo>
                    <a:pt x="59" y="85"/>
                  </a:moveTo>
                  <a:lnTo>
                    <a:pt x="58" y="84"/>
                  </a:lnTo>
                  <a:lnTo>
                    <a:pt x="61" y="84"/>
                  </a:lnTo>
                  <a:lnTo>
                    <a:pt x="59" y="85"/>
                  </a:lnTo>
                  <a:lnTo>
                    <a:pt x="59" y="85"/>
                  </a:lnTo>
                  <a:close/>
                  <a:moveTo>
                    <a:pt x="64" y="82"/>
                  </a:moveTo>
                  <a:lnTo>
                    <a:pt x="70" y="93"/>
                  </a:lnTo>
                  <a:lnTo>
                    <a:pt x="65" y="96"/>
                  </a:lnTo>
                  <a:lnTo>
                    <a:pt x="59" y="85"/>
                  </a:lnTo>
                  <a:lnTo>
                    <a:pt x="64" y="82"/>
                  </a:lnTo>
                  <a:lnTo>
                    <a:pt x="64" y="82"/>
                  </a:lnTo>
                  <a:close/>
                  <a:moveTo>
                    <a:pt x="67" y="97"/>
                  </a:moveTo>
                  <a:lnTo>
                    <a:pt x="66" y="97"/>
                  </a:lnTo>
                  <a:lnTo>
                    <a:pt x="65" y="96"/>
                  </a:lnTo>
                  <a:lnTo>
                    <a:pt x="67" y="95"/>
                  </a:lnTo>
                  <a:lnTo>
                    <a:pt x="67" y="97"/>
                  </a:lnTo>
                  <a:lnTo>
                    <a:pt x="67" y="97"/>
                  </a:lnTo>
                  <a:close/>
                  <a:moveTo>
                    <a:pt x="67" y="91"/>
                  </a:moveTo>
                  <a:lnTo>
                    <a:pt x="79" y="91"/>
                  </a:lnTo>
                  <a:lnTo>
                    <a:pt x="79" y="97"/>
                  </a:lnTo>
                  <a:lnTo>
                    <a:pt x="67" y="97"/>
                  </a:lnTo>
                  <a:lnTo>
                    <a:pt x="67" y="91"/>
                  </a:lnTo>
                  <a:lnTo>
                    <a:pt x="67" y="91"/>
                  </a:lnTo>
                  <a:close/>
                  <a:moveTo>
                    <a:pt x="79" y="91"/>
                  </a:moveTo>
                  <a:lnTo>
                    <a:pt x="82" y="91"/>
                  </a:lnTo>
                  <a:lnTo>
                    <a:pt x="82" y="95"/>
                  </a:lnTo>
                  <a:lnTo>
                    <a:pt x="79" y="95"/>
                  </a:lnTo>
                  <a:lnTo>
                    <a:pt x="79" y="91"/>
                  </a:lnTo>
                  <a:lnTo>
                    <a:pt x="79" y="91"/>
                  </a:lnTo>
                  <a:close/>
                  <a:moveTo>
                    <a:pt x="82" y="95"/>
                  </a:moveTo>
                  <a:lnTo>
                    <a:pt x="82" y="105"/>
                  </a:lnTo>
                  <a:lnTo>
                    <a:pt x="76" y="105"/>
                  </a:lnTo>
                  <a:lnTo>
                    <a:pt x="76" y="95"/>
                  </a:lnTo>
                  <a:lnTo>
                    <a:pt x="82" y="95"/>
                  </a:lnTo>
                  <a:lnTo>
                    <a:pt x="82" y="95"/>
                  </a:lnTo>
                  <a:close/>
                  <a:moveTo>
                    <a:pt x="82" y="105"/>
                  </a:moveTo>
                  <a:lnTo>
                    <a:pt x="82" y="110"/>
                  </a:lnTo>
                  <a:lnTo>
                    <a:pt x="76" y="110"/>
                  </a:lnTo>
                  <a:lnTo>
                    <a:pt x="76" y="105"/>
                  </a:lnTo>
                  <a:lnTo>
                    <a:pt x="82" y="105"/>
                  </a:lnTo>
                  <a:lnTo>
                    <a:pt x="82" y="105"/>
                  </a:lnTo>
                  <a:close/>
                  <a:moveTo>
                    <a:pt x="82" y="110"/>
                  </a:moveTo>
                  <a:lnTo>
                    <a:pt x="82" y="111"/>
                  </a:lnTo>
                  <a:lnTo>
                    <a:pt x="81" y="112"/>
                  </a:lnTo>
                  <a:lnTo>
                    <a:pt x="79" y="110"/>
                  </a:lnTo>
                  <a:lnTo>
                    <a:pt x="82" y="110"/>
                  </a:lnTo>
                  <a:lnTo>
                    <a:pt x="82" y="110"/>
                  </a:lnTo>
                  <a:close/>
                  <a:moveTo>
                    <a:pt x="81" y="112"/>
                  </a:moveTo>
                  <a:lnTo>
                    <a:pt x="64" y="133"/>
                  </a:lnTo>
                  <a:lnTo>
                    <a:pt x="59" y="131"/>
                  </a:lnTo>
                  <a:lnTo>
                    <a:pt x="77" y="109"/>
                  </a:lnTo>
                  <a:lnTo>
                    <a:pt x="81" y="112"/>
                  </a:lnTo>
                  <a:lnTo>
                    <a:pt x="81" y="112"/>
                  </a:lnTo>
                  <a:close/>
                  <a:moveTo>
                    <a:pt x="58" y="131"/>
                  </a:moveTo>
                  <a:lnTo>
                    <a:pt x="58" y="131"/>
                  </a:lnTo>
                  <a:lnTo>
                    <a:pt x="59" y="131"/>
                  </a:lnTo>
                  <a:lnTo>
                    <a:pt x="61" y="131"/>
                  </a:lnTo>
                  <a:lnTo>
                    <a:pt x="58" y="131"/>
                  </a:lnTo>
                  <a:lnTo>
                    <a:pt x="58" y="131"/>
                  </a:lnTo>
                  <a:close/>
                  <a:moveTo>
                    <a:pt x="65" y="132"/>
                  </a:moveTo>
                  <a:lnTo>
                    <a:pt x="58" y="185"/>
                  </a:lnTo>
                  <a:lnTo>
                    <a:pt x="52" y="185"/>
                  </a:lnTo>
                  <a:lnTo>
                    <a:pt x="58" y="131"/>
                  </a:lnTo>
                  <a:lnTo>
                    <a:pt x="65" y="132"/>
                  </a:lnTo>
                  <a:lnTo>
                    <a:pt x="65" y="132"/>
                  </a:lnTo>
                  <a:close/>
                  <a:moveTo>
                    <a:pt x="58" y="185"/>
                  </a:moveTo>
                  <a:lnTo>
                    <a:pt x="58" y="188"/>
                  </a:lnTo>
                  <a:lnTo>
                    <a:pt x="56" y="188"/>
                  </a:lnTo>
                  <a:lnTo>
                    <a:pt x="56" y="185"/>
                  </a:lnTo>
                  <a:lnTo>
                    <a:pt x="58" y="185"/>
                  </a:lnTo>
                  <a:lnTo>
                    <a:pt x="58" y="185"/>
                  </a:lnTo>
                  <a:close/>
                  <a:moveTo>
                    <a:pt x="56" y="188"/>
                  </a:moveTo>
                  <a:lnTo>
                    <a:pt x="44" y="188"/>
                  </a:lnTo>
                  <a:lnTo>
                    <a:pt x="44" y="182"/>
                  </a:lnTo>
                  <a:lnTo>
                    <a:pt x="56" y="182"/>
                  </a:lnTo>
                  <a:lnTo>
                    <a:pt x="56" y="188"/>
                  </a:lnTo>
                  <a:lnTo>
                    <a:pt x="56" y="188"/>
                  </a:lnTo>
                  <a:close/>
                  <a:moveTo>
                    <a:pt x="44" y="188"/>
                  </a:moveTo>
                  <a:lnTo>
                    <a:pt x="26" y="188"/>
                  </a:lnTo>
                  <a:lnTo>
                    <a:pt x="26" y="182"/>
                  </a:lnTo>
                  <a:lnTo>
                    <a:pt x="44" y="182"/>
                  </a:lnTo>
                  <a:lnTo>
                    <a:pt x="44" y="188"/>
                  </a:lnTo>
                  <a:lnTo>
                    <a:pt x="44" y="188"/>
                  </a:lnTo>
                  <a:close/>
                  <a:moveTo>
                    <a:pt x="26" y="188"/>
                  </a:moveTo>
                  <a:lnTo>
                    <a:pt x="25" y="188"/>
                  </a:lnTo>
                  <a:lnTo>
                    <a:pt x="24" y="187"/>
                  </a:lnTo>
                  <a:lnTo>
                    <a:pt x="26" y="185"/>
                  </a:lnTo>
                  <a:lnTo>
                    <a:pt x="26" y="188"/>
                  </a:lnTo>
                  <a:lnTo>
                    <a:pt x="26" y="188"/>
                  </a:lnTo>
                  <a:close/>
                  <a:moveTo>
                    <a:pt x="24" y="187"/>
                  </a:moveTo>
                  <a:lnTo>
                    <a:pt x="18" y="181"/>
                  </a:lnTo>
                  <a:lnTo>
                    <a:pt x="23" y="178"/>
                  </a:lnTo>
                  <a:lnTo>
                    <a:pt x="28" y="183"/>
                  </a:lnTo>
                  <a:lnTo>
                    <a:pt x="24" y="187"/>
                  </a:lnTo>
                  <a:lnTo>
                    <a:pt x="24" y="187"/>
                  </a:lnTo>
                  <a:close/>
                  <a:moveTo>
                    <a:pt x="18" y="181"/>
                  </a:moveTo>
                  <a:lnTo>
                    <a:pt x="59" y="219"/>
                  </a:lnTo>
                  <a:lnTo>
                    <a:pt x="18" y="181"/>
                  </a:lnTo>
                  <a:lnTo>
                    <a:pt x="20" y="180"/>
                  </a:lnTo>
                  <a:lnTo>
                    <a:pt x="18" y="181"/>
                  </a:lnTo>
                  <a:lnTo>
                    <a:pt x="18" y="181"/>
                  </a:lnTo>
                  <a:close/>
                  <a:moveTo>
                    <a:pt x="18" y="181"/>
                  </a:moveTo>
                  <a:lnTo>
                    <a:pt x="7" y="171"/>
                  </a:lnTo>
                  <a:lnTo>
                    <a:pt x="11" y="167"/>
                  </a:lnTo>
                  <a:lnTo>
                    <a:pt x="23" y="178"/>
                  </a:lnTo>
                  <a:lnTo>
                    <a:pt x="18" y="181"/>
                  </a:lnTo>
                  <a:lnTo>
                    <a:pt x="18" y="181"/>
                  </a:lnTo>
                  <a:close/>
                  <a:moveTo>
                    <a:pt x="7" y="171"/>
                  </a:moveTo>
                  <a:lnTo>
                    <a:pt x="6" y="171"/>
                  </a:lnTo>
                  <a:lnTo>
                    <a:pt x="6" y="170"/>
                  </a:lnTo>
                  <a:lnTo>
                    <a:pt x="9" y="169"/>
                  </a:lnTo>
                  <a:lnTo>
                    <a:pt x="7" y="171"/>
                  </a:lnTo>
                  <a:lnTo>
                    <a:pt x="7" y="171"/>
                  </a:lnTo>
                  <a:close/>
                  <a:moveTo>
                    <a:pt x="6" y="170"/>
                  </a:moveTo>
                  <a:lnTo>
                    <a:pt x="0" y="154"/>
                  </a:lnTo>
                  <a:lnTo>
                    <a:pt x="6" y="152"/>
                  </a:lnTo>
                  <a:lnTo>
                    <a:pt x="11" y="168"/>
                  </a:lnTo>
                  <a:lnTo>
                    <a:pt x="6" y="170"/>
                  </a:lnTo>
                  <a:lnTo>
                    <a:pt x="6" y="170"/>
                  </a:lnTo>
                  <a:close/>
                  <a:moveTo>
                    <a:pt x="0" y="154"/>
                  </a:moveTo>
                  <a:lnTo>
                    <a:pt x="0" y="154"/>
                  </a:lnTo>
                  <a:lnTo>
                    <a:pt x="0" y="153"/>
                  </a:lnTo>
                  <a:lnTo>
                    <a:pt x="3" y="153"/>
                  </a:lnTo>
                  <a:lnTo>
                    <a:pt x="0" y="154"/>
                  </a:lnTo>
                  <a:lnTo>
                    <a:pt x="0" y="154"/>
                  </a:lnTo>
                  <a:close/>
                  <a:moveTo>
                    <a:pt x="0" y="153"/>
                  </a:moveTo>
                  <a:lnTo>
                    <a:pt x="0" y="147"/>
                  </a:lnTo>
                  <a:lnTo>
                    <a:pt x="6" y="147"/>
                  </a:lnTo>
                  <a:lnTo>
                    <a:pt x="6" y="153"/>
                  </a:lnTo>
                  <a:lnTo>
                    <a:pt x="0" y="153"/>
                  </a:lnTo>
                  <a:lnTo>
                    <a:pt x="0" y="153"/>
                  </a:lnTo>
                  <a:close/>
                  <a:moveTo>
                    <a:pt x="0" y="147"/>
                  </a:moveTo>
                  <a:lnTo>
                    <a:pt x="0" y="137"/>
                  </a:lnTo>
                  <a:lnTo>
                    <a:pt x="6" y="137"/>
                  </a:lnTo>
                  <a:lnTo>
                    <a:pt x="6" y="147"/>
                  </a:lnTo>
                  <a:lnTo>
                    <a:pt x="0" y="147"/>
                  </a:lnTo>
                  <a:lnTo>
                    <a:pt x="0" y="147"/>
                  </a:lnTo>
                  <a:close/>
                  <a:moveTo>
                    <a:pt x="0" y="137"/>
                  </a:moveTo>
                  <a:lnTo>
                    <a:pt x="0" y="136"/>
                  </a:lnTo>
                  <a:lnTo>
                    <a:pt x="1" y="135"/>
                  </a:lnTo>
                  <a:lnTo>
                    <a:pt x="3" y="137"/>
                  </a:lnTo>
                  <a:lnTo>
                    <a:pt x="0" y="137"/>
                  </a:lnTo>
                  <a:lnTo>
                    <a:pt x="0" y="137"/>
                  </a:lnTo>
                  <a:close/>
                  <a:moveTo>
                    <a:pt x="1" y="135"/>
                  </a:moveTo>
                  <a:lnTo>
                    <a:pt x="24" y="109"/>
                  </a:lnTo>
                  <a:lnTo>
                    <a:pt x="29" y="112"/>
                  </a:lnTo>
                  <a:lnTo>
                    <a:pt x="5" y="139"/>
                  </a:lnTo>
                  <a:lnTo>
                    <a:pt x="1" y="135"/>
                  </a:lnTo>
                  <a:lnTo>
                    <a:pt x="1" y="135"/>
                  </a:lnTo>
                  <a:close/>
                  <a:moveTo>
                    <a:pt x="29" y="111"/>
                  </a:moveTo>
                  <a:lnTo>
                    <a:pt x="29" y="112"/>
                  </a:lnTo>
                  <a:lnTo>
                    <a:pt x="26" y="110"/>
                  </a:lnTo>
                  <a:lnTo>
                    <a:pt x="29" y="111"/>
                  </a:lnTo>
                  <a:lnTo>
                    <a:pt x="29" y="111"/>
                  </a:lnTo>
                  <a:close/>
                  <a:moveTo>
                    <a:pt x="24" y="109"/>
                  </a:moveTo>
                  <a:lnTo>
                    <a:pt x="35" y="82"/>
                  </a:lnTo>
                  <a:lnTo>
                    <a:pt x="41" y="85"/>
                  </a:lnTo>
                  <a:lnTo>
                    <a:pt x="29" y="111"/>
                  </a:lnTo>
                  <a:lnTo>
                    <a:pt x="24" y="109"/>
                  </a:lnTo>
                  <a:lnTo>
                    <a:pt x="24" y="109"/>
                  </a:lnTo>
                  <a:close/>
                  <a:moveTo>
                    <a:pt x="41" y="84"/>
                  </a:moveTo>
                  <a:lnTo>
                    <a:pt x="41" y="84"/>
                  </a:lnTo>
                  <a:lnTo>
                    <a:pt x="41" y="85"/>
                  </a:lnTo>
                  <a:lnTo>
                    <a:pt x="38" y="84"/>
                  </a:lnTo>
                  <a:lnTo>
                    <a:pt x="41" y="84"/>
                  </a:lnTo>
                  <a:lnTo>
                    <a:pt x="41" y="84"/>
                  </a:lnTo>
                  <a:close/>
                  <a:moveTo>
                    <a:pt x="35" y="84"/>
                  </a:moveTo>
                  <a:lnTo>
                    <a:pt x="35" y="79"/>
                  </a:lnTo>
                  <a:lnTo>
                    <a:pt x="41" y="79"/>
                  </a:lnTo>
                  <a:lnTo>
                    <a:pt x="41" y="84"/>
                  </a:lnTo>
                  <a:lnTo>
                    <a:pt x="35" y="84"/>
                  </a:lnTo>
                  <a:lnTo>
                    <a:pt x="35" y="84"/>
                  </a:lnTo>
                  <a:close/>
                  <a:moveTo>
                    <a:pt x="40" y="76"/>
                  </a:moveTo>
                  <a:lnTo>
                    <a:pt x="41" y="77"/>
                  </a:lnTo>
                  <a:lnTo>
                    <a:pt x="41" y="79"/>
                  </a:lnTo>
                  <a:lnTo>
                    <a:pt x="38" y="79"/>
                  </a:lnTo>
                  <a:lnTo>
                    <a:pt x="40" y="76"/>
                  </a:lnTo>
                  <a:lnTo>
                    <a:pt x="40" y="76"/>
                  </a:lnTo>
                  <a:close/>
                  <a:moveTo>
                    <a:pt x="36" y="80"/>
                  </a:moveTo>
                  <a:lnTo>
                    <a:pt x="30" y="75"/>
                  </a:lnTo>
                  <a:lnTo>
                    <a:pt x="34" y="72"/>
                  </a:lnTo>
                  <a:lnTo>
                    <a:pt x="40" y="76"/>
                  </a:lnTo>
                  <a:lnTo>
                    <a:pt x="36" y="80"/>
                  </a:lnTo>
                  <a:lnTo>
                    <a:pt x="36" y="80"/>
                  </a:lnTo>
                  <a:close/>
                  <a:moveTo>
                    <a:pt x="30" y="75"/>
                  </a:moveTo>
                  <a:lnTo>
                    <a:pt x="13" y="59"/>
                  </a:lnTo>
                  <a:lnTo>
                    <a:pt x="17" y="55"/>
                  </a:lnTo>
                  <a:lnTo>
                    <a:pt x="34" y="72"/>
                  </a:lnTo>
                  <a:lnTo>
                    <a:pt x="30" y="75"/>
                  </a:lnTo>
                  <a:lnTo>
                    <a:pt x="30" y="75"/>
                  </a:lnTo>
                  <a:close/>
                  <a:moveTo>
                    <a:pt x="13" y="59"/>
                  </a:moveTo>
                  <a:lnTo>
                    <a:pt x="12" y="58"/>
                  </a:lnTo>
                  <a:lnTo>
                    <a:pt x="15" y="57"/>
                  </a:lnTo>
                  <a:lnTo>
                    <a:pt x="13" y="59"/>
                  </a:lnTo>
                  <a:lnTo>
                    <a:pt x="13" y="59"/>
                  </a:lnTo>
                  <a:close/>
                  <a:moveTo>
                    <a:pt x="12" y="58"/>
                  </a:moveTo>
                  <a:lnTo>
                    <a:pt x="6" y="42"/>
                  </a:lnTo>
                  <a:lnTo>
                    <a:pt x="11" y="40"/>
                  </a:lnTo>
                  <a:lnTo>
                    <a:pt x="18" y="56"/>
                  </a:lnTo>
                  <a:lnTo>
                    <a:pt x="12" y="58"/>
                  </a:lnTo>
                  <a:lnTo>
                    <a:pt x="12" y="58"/>
                  </a:lnTo>
                  <a:close/>
                  <a:moveTo>
                    <a:pt x="6" y="42"/>
                  </a:moveTo>
                  <a:lnTo>
                    <a:pt x="6" y="41"/>
                  </a:lnTo>
                  <a:lnTo>
                    <a:pt x="9" y="41"/>
                  </a:lnTo>
                  <a:lnTo>
                    <a:pt x="6" y="42"/>
                  </a:lnTo>
                  <a:lnTo>
                    <a:pt x="6" y="42"/>
                  </a:lnTo>
                  <a:close/>
                  <a:moveTo>
                    <a:pt x="6" y="41"/>
                  </a:moveTo>
                  <a:lnTo>
                    <a:pt x="6" y="30"/>
                  </a:lnTo>
                  <a:lnTo>
                    <a:pt x="12" y="30"/>
                  </a:lnTo>
                  <a:lnTo>
                    <a:pt x="12" y="41"/>
                  </a:lnTo>
                  <a:lnTo>
                    <a:pt x="6" y="41"/>
                  </a:lnTo>
                  <a:lnTo>
                    <a:pt x="6" y="41"/>
                  </a:lnTo>
                  <a:close/>
                  <a:moveTo>
                    <a:pt x="6" y="30"/>
                  </a:moveTo>
                  <a:lnTo>
                    <a:pt x="6" y="25"/>
                  </a:lnTo>
                  <a:lnTo>
                    <a:pt x="12" y="25"/>
                  </a:lnTo>
                  <a:lnTo>
                    <a:pt x="12" y="30"/>
                  </a:lnTo>
                  <a:lnTo>
                    <a:pt x="6" y="30"/>
                  </a:lnTo>
                  <a:lnTo>
                    <a:pt x="6" y="30"/>
                  </a:lnTo>
                  <a:close/>
                  <a:moveTo>
                    <a:pt x="6" y="25"/>
                  </a:moveTo>
                  <a:lnTo>
                    <a:pt x="6" y="24"/>
                  </a:lnTo>
                  <a:lnTo>
                    <a:pt x="9" y="25"/>
                  </a:lnTo>
                  <a:lnTo>
                    <a:pt x="6" y="25"/>
                  </a:lnTo>
                  <a:lnTo>
                    <a:pt x="6" y="25"/>
                  </a:lnTo>
                  <a:close/>
                  <a:moveTo>
                    <a:pt x="6" y="24"/>
                  </a:moveTo>
                  <a:lnTo>
                    <a:pt x="12" y="2"/>
                  </a:lnTo>
                  <a:lnTo>
                    <a:pt x="18" y="4"/>
                  </a:lnTo>
                  <a:lnTo>
                    <a:pt x="12" y="26"/>
                  </a:lnTo>
                  <a:lnTo>
                    <a:pt x="6" y="24"/>
                  </a:lnTo>
                  <a:lnTo>
                    <a:pt x="6" y="24"/>
                  </a:lnTo>
                  <a:close/>
                  <a:moveTo>
                    <a:pt x="12" y="2"/>
                  </a:moveTo>
                  <a:lnTo>
                    <a:pt x="12" y="0"/>
                  </a:lnTo>
                  <a:lnTo>
                    <a:pt x="15" y="0"/>
                  </a:lnTo>
                  <a:lnTo>
                    <a:pt x="15" y="3"/>
                  </a:lnTo>
                  <a:lnTo>
                    <a:pt x="12" y="2"/>
                  </a:lnTo>
                  <a:lnTo>
                    <a:pt x="12" y="2"/>
                  </a:lnTo>
                  <a:close/>
                  <a:moveTo>
                    <a:pt x="15" y="0"/>
                  </a:moveTo>
                  <a:lnTo>
                    <a:pt x="20" y="0"/>
                  </a:lnTo>
                  <a:lnTo>
                    <a:pt x="20" y="5"/>
                  </a:lnTo>
                  <a:lnTo>
                    <a:pt x="15" y="5"/>
                  </a:lnTo>
                  <a:lnTo>
                    <a:pt x="15" y="0"/>
                  </a:lnTo>
                  <a:lnTo>
                    <a:pt x="15" y="0"/>
                  </a:lnTo>
                  <a:close/>
                  <a:moveTo>
                    <a:pt x="20" y="0"/>
                  </a:moveTo>
                  <a:lnTo>
                    <a:pt x="32" y="0"/>
                  </a:lnTo>
                  <a:lnTo>
                    <a:pt x="32" y="5"/>
                  </a:lnTo>
                  <a:lnTo>
                    <a:pt x="20" y="5"/>
                  </a:lnTo>
                  <a:lnTo>
                    <a:pt x="20" y="0"/>
                  </a:lnTo>
                  <a:lnTo>
                    <a:pt x="20" y="0"/>
                  </a:lnTo>
                  <a:close/>
                  <a:moveTo>
                    <a:pt x="32" y="0"/>
                  </a:moveTo>
                  <a:lnTo>
                    <a:pt x="35" y="0"/>
                  </a:lnTo>
                  <a:lnTo>
                    <a:pt x="35" y="3"/>
                  </a:lnTo>
                  <a:lnTo>
                    <a:pt x="32" y="3"/>
                  </a:lnTo>
                  <a:lnTo>
                    <a:pt x="32" y="0"/>
                  </a:lnTo>
                  <a:lnTo>
                    <a:pt x="32" y="0"/>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5" name="Freeform 115"/>
            <p:cNvSpPr>
              <a:spLocks/>
            </p:cNvSpPr>
            <p:nvPr/>
          </p:nvSpPr>
          <p:spPr bwMode="auto">
            <a:xfrm>
              <a:off x="1879" y="2969"/>
              <a:ext cx="760" cy="628"/>
            </a:xfrm>
            <a:custGeom>
              <a:avLst/>
              <a:gdLst>
                <a:gd name="T0" fmla="*/ 376 w 538"/>
                <a:gd name="T1" fmla="*/ 89 h 444"/>
                <a:gd name="T2" fmla="*/ 351 w 538"/>
                <a:gd name="T3" fmla="*/ 121 h 444"/>
                <a:gd name="T4" fmla="*/ 369 w 538"/>
                <a:gd name="T5" fmla="*/ 132 h 444"/>
                <a:gd name="T6" fmla="*/ 405 w 538"/>
                <a:gd name="T7" fmla="*/ 110 h 444"/>
                <a:gd name="T8" fmla="*/ 441 w 538"/>
                <a:gd name="T9" fmla="*/ 21 h 444"/>
                <a:gd name="T10" fmla="*/ 459 w 538"/>
                <a:gd name="T11" fmla="*/ 26 h 444"/>
                <a:gd name="T12" fmla="*/ 478 w 538"/>
                <a:gd name="T13" fmla="*/ 63 h 444"/>
                <a:gd name="T14" fmla="*/ 502 w 538"/>
                <a:gd name="T15" fmla="*/ 100 h 444"/>
                <a:gd name="T16" fmla="*/ 502 w 538"/>
                <a:gd name="T17" fmla="*/ 110 h 444"/>
                <a:gd name="T18" fmla="*/ 490 w 538"/>
                <a:gd name="T19" fmla="*/ 116 h 444"/>
                <a:gd name="T20" fmla="*/ 514 w 538"/>
                <a:gd name="T21" fmla="*/ 179 h 444"/>
                <a:gd name="T22" fmla="*/ 538 w 538"/>
                <a:gd name="T23" fmla="*/ 237 h 444"/>
                <a:gd name="T24" fmla="*/ 526 w 538"/>
                <a:gd name="T25" fmla="*/ 243 h 444"/>
                <a:gd name="T26" fmla="*/ 520 w 538"/>
                <a:gd name="T27" fmla="*/ 259 h 444"/>
                <a:gd name="T28" fmla="*/ 526 w 538"/>
                <a:gd name="T29" fmla="*/ 312 h 444"/>
                <a:gd name="T30" fmla="*/ 514 w 538"/>
                <a:gd name="T31" fmla="*/ 401 h 444"/>
                <a:gd name="T32" fmla="*/ 490 w 538"/>
                <a:gd name="T33" fmla="*/ 417 h 444"/>
                <a:gd name="T34" fmla="*/ 447 w 538"/>
                <a:gd name="T35" fmla="*/ 422 h 444"/>
                <a:gd name="T36" fmla="*/ 412 w 538"/>
                <a:gd name="T37" fmla="*/ 444 h 444"/>
                <a:gd name="T38" fmla="*/ 363 w 538"/>
                <a:gd name="T39" fmla="*/ 438 h 444"/>
                <a:gd name="T40" fmla="*/ 248 w 538"/>
                <a:gd name="T41" fmla="*/ 395 h 444"/>
                <a:gd name="T42" fmla="*/ 242 w 538"/>
                <a:gd name="T43" fmla="*/ 411 h 444"/>
                <a:gd name="T44" fmla="*/ 224 w 538"/>
                <a:gd name="T45" fmla="*/ 406 h 444"/>
                <a:gd name="T46" fmla="*/ 212 w 538"/>
                <a:gd name="T47" fmla="*/ 401 h 444"/>
                <a:gd name="T48" fmla="*/ 181 w 538"/>
                <a:gd name="T49" fmla="*/ 401 h 444"/>
                <a:gd name="T50" fmla="*/ 206 w 538"/>
                <a:gd name="T51" fmla="*/ 370 h 444"/>
                <a:gd name="T52" fmla="*/ 212 w 538"/>
                <a:gd name="T53" fmla="*/ 343 h 444"/>
                <a:gd name="T54" fmla="*/ 175 w 538"/>
                <a:gd name="T55" fmla="*/ 322 h 444"/>
                <a:gd name="T56" fmla="*/ 151 w 538"/>
                <a:gd name="T57" fmla="*/ 322 h 444"/>
                <a:gd name="T58" fmla="*/ 157 w 538"/>
                <a:gd name="T59" fmla="*/ 338 h 444"/>
                <a:gd name="T60" fmla="*/ 157 w 538"/>
                <a:gd name="T61" fmla="*/ 359 h 444"/>
                <a:gd name="T62" fmla="*/ 157 w 538"/>
                <a:gd name="T63" fmla="*/ 370 h 444"/>
                <a:gd name="T64" fmla="*/ 133 w 538"/>
                <a:gd name="T65" fmla="*/ 327 h 444"/>
                <a:gd name="T66" fmla="*/ 109 w 538"/>
                <a:gd name="T67" fmla="*/ 301 h 444"/>
                <a:gd name="T68" fmla="*/ 90 w 538"/>
                <a:gd name="T69" fmla="*/ 269 h 444"/>
                <a:gd name="T70" fmla="*/ 90 w 538"/>
                <a:gd name="T71" fmla="*/ 237 h 444"/>
                <a:gd name="T72" fmla="*/ 85 w 538"/>
                <a:gd name="T73" fmla="*/ 206 h 444"/>
                <a:gd name="T74" fmla="*/ 54 w 538"/>
                <a:gd name="T75" fmla="*/ 190 h 444"/>
                <a:gd name="T76" fmla="*/ 60 w 538"/>
                <a:gd name="T77" fmla="*/ 174 h 444"/>
                <a:gd name="T78" fmla="*/ 60 w 538"/>
                <a:gd name="T79" fmla="*/ 158 h 444"/>
                <a:gd name="T80" fmla="*/ 42 w 538"/>
                <a:gd name="T81" fmla="*/ 147 h 444"/>
                <a:gd name="T82" fmla="*/ 30 w 538"/>
                <a:gd name="T83" fmla="*/ 137 h 444"/>
                <a:gd name="T84" fmla="*/ 36 w 538"/>
                <a:gd name="T85" fmla="*/ 126 h 444"/>
                <a:gd name="T86" fmla="*/ 24 w 538"/>
                <a:gd name="T87" fmla="*/ 105 h 444"/>
                <a:gd name="T88" fmla="*/ 0 w 538"/>
                <a:gd name="T89" fmla="*/ 68 h 444"/>
                <a:gd name="T90" fmla="*/ 66 w 538"/>
                <a:gd name="T91" fmla="*/ 47 h 444"/>
                <a:gd name="T92" fmla="*/ 102 w 538"/>
                <a:gd name="T93" fmla="*/ 79 h 444"/>
                <a:gd name="T94" fmla="*/ 187 w 538"/>
                <a:gd name="T95" fmla="*/ 36 h 444"/>
                <a:gd name="T96" fmla="*/ 284 w 538"/>
                <a:gd name="T97" fmla="*/ 21 h 444"/>
                <a:gd name="T98" fmla="*/ 284 w 538"/>
                <a:gd name="T99" fmla="*/ 5 h 444"/>
                <a:gd name="T100" fmla="*/ 308 w 538"/>
                <a:gd name="T101" fmla="*/ 0 h 444"/>
                <a:gd name="T102" fmla="*/ 332 w 538"/>
                <a:gd name="T103" fmla="*/ 5 h 444"/>
                <a:gd name="T104" fmla="*/ 351 w 538"/>
                <a:gd name="T105" fmla="*/ 32 h 444"/>
                <a:gd name="T106" fmla="*/ 388 w 538"/>
                <a:gd name="T107" fmla="*/ 5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8" h="444">
                  <a:moveTo>
                    <a:pt x="388" y="52"/>
                  </a:moveTo>
                  <a:lnTo>
                    <a:pt x="376" y="89"/>
                  </a:lnTo>
                  <a:lnTo>
                    <a:pt x="369" y="105"/>
                  </a:lnTo>
                  <a:lnTo>
                    <a:pt x="351" y="121"/>
                  </a:lnTo>
                  <a:lnTo>
                    <a:pt x="363" y="132"/>
                  </a:lnTo>
                  <a:lnTo>
                    <a:pt x="369" y="132"/>
                  </a:lnTo>
                  <a:lnTo>
                    <a:pt x="376" y="132"/>
                  </a:lnTo>
                  <a:lnTo>
                    <a:pt x="405" y="110"/>
                  </a:lnTo>
                  <a:lnTo>
                    <a:pt x="424" y="84"/>
                  </a:lnTo>
                  <a:lnTo>
                    <a:pt x="441" y="21"/>
                  </a:lnTo>
                  <a:lnTo>
                    <a:pt x="453" y="21"/>
                  </a:lnTo>
                  <a:lnTo>
                    <a:pt x="459" y="26"/>
                  </a:lnTo>
                  <a:lnTo>
                    <a:pt x="465" y="36"/>
                  </a:lnTo>
                  <a:lnTo>
                    <a:pt x="478" y="63"/>
                  </a:lnTo>
                  <a:lnTo>
                    <a:pt x="496" y="84"/>
                  </a:lnTo>
                  <a:lnTo>
                    <a:pt x="502" y="100"/>
                  </a:lnTo>
                  <a:lnTo>
                    <a:pt x="502" y="105"/>
                  </a:lnTo>
                  <a:lnTo>
                    <a:pt x="502" y="110"/>
                  </a:lnTo>
                  <a:lnTo>
                    <a:pt x="496" y="110"/>
                  </a:lnTo>
                  <a:lnTo>
                    <a:pt x="490" y="116"/>
                  </a:lnTo>
                  <a:lnTo>
                    <a:pt x="478" y="126"/>
                  </a:lnTo>
                  <a:lnTo>
                    <a:pt x="514" y="179"/>
                  </a:lnTo>
                  <a:lnTo>
                    <a:pt x="526" y="206"/>
                  </a:lnTo>
                  <a:lnTo>
                    <a:pt x="538" y="237"/>
                  </a:lnTo>
                  <a:lnTo>
                    <a:pt x="532" y="237"/>
                  </a:lnTo>
                  <a:lnTo>
                    <a:pt x="526" y="243"/>
                  </a:lnTo>
                  <a:lnTo>
                    <a:pt x="520" y="248"/>
                  </a:lnTo>
                  <a:lnTo>
                    <a:pt x="520" y="259"/>
                  </a:lnTo>
                  <a:lnTo>
                    <a:pt x="526" y="290"/>
                  </a:lnTo>
                  <a:lnTo>
                    <a:pt x="526" y="312"/>
                  </a:lnTo>
                  <a:lnTo>
                    <a:pt x="526" y="327"/>
                  </a:lnTo>
                  <a:lnTo>
                    <a:pt x="514" y="401"/>
                  </a:lnTo>
                  <a:lnTo>
                    <a:pt x="508" y="411"/>
                  </a:lnTo>
                  <a:lnTo>
                    <a:pt x="490" y="417"/>
                  </a:lnTo>
                  <a:lnTo>
                    <a:pt x="453" y="422"/>
                  </a:lnTo>
                  <a:lnTo>
                    <a:pt x="447" y="422"/>
                  </a:lnTo>
                  <a:lnTo>
                    <a:pt x="435" y="422"/>
                  </a:lnTo>
                  <a:lnTo>
                    <a:pt x="412" y="444"/>
                  </a:lnTo>
                  <a:lnTo>
                    <a:pt x="388" y="444"/>
                  </a:lnTo>
                  <a:lnTo>
                    <a:pt x="363" y="438"/>
                  </a:lnTo>
                  <a:lnTo>
                    <a:pt x="326" y="427"/>
                  </a:lnTo>
                  <a:lnTo>
                    <a:pt x="248" y="395"/>
                  </a:lnTo>
                  <a:lnTo>
                    <a:pt x="242" y="401"/>
                  </a:lnTo>
                  <a:lnTo>
                    <a:pt x="242" y="411"/>
                  </a:lnTo>
                  <a:lnTo>
                    <a:pt x="224" y="411"/>
                  </a:lnTo>
                  <a:lnTo>
                    <a:pt x="224" y="406"/>
                  </a:lnTo>
                  <a:lnTo>
                    <a:pt x="218" y="401"/>
                  </a:lnTo>
                  <a:lnTo>
                    <a:pt x="212" y="401"/>
                  </a:lnTo>
                  <a:lnTo>
                    <a:pt x="206" y="401"/>
                  </a:lnTo>
                  <a:lnTo>
                    <a:pt x="181" y="401"/>
                  </a:lnTo>
                  <a:lnTo>
                    <a:pt x="193" y="380"/>
                  </a:lnTo>
                  <a:lnTo>
                    <a:pt x="206" y="370"/>
                  </a:lnTo>
                  <a:lnTo>
                    <a:pt x="218" y="349"/>
                  </a:lnTo>
                  <a:lnTo>
                    <a:pt x="212" y="343"/>
                  </a:lnTo>
                  <a:lnTo>
                    <a:pt x="206" y="327"/>
                  </a:lnTo>
                  <a:lnTo>
                    <a:pt x="175" y="322"/>
                  </a:lnTo>
                  <a:lnTo>
                    <a:pt x="163" y="322"/>
                  </a:lnTo>
                  <a:lnTo>
                    <a:pt x="151" y="322"/>
                  </a:lnTo>
                  <a:lnTo>
                    <a:pt x="157" y="333"/>
                  </a:lnTo>
                  <a:lnTo>
                    <a:pt x="157" y="338"/>
                  </a:lnTo>
                  <a:lnTo>
                    <a:pt x="157" y="343"/>
                  </a:lnTo>
                  <a:lnTo>
                    <a:pt x="157" y="359"/>
                  </a:lnTo>
                  <a:lnTo>
                    <a:pt x="157" y="364"/>
                  </a:lnTo>
                  <a:lnTo>
                    <a:pt x="157" y="370"/>
                  </a:lnTo>
                  <a:lnTo>
                    <a:pt x="145" y="370"/>
                  </a:lnTo>
                  <a:lnTo>
                    <a:pt x="133" y="327"/>
                  </a:lnTo>
                  <a:lnTo>
                    <a:pt x="127" y="312"/>
                  </a:lnTo>
                  <a:lnTo>
                    <a:pt x="109" y="301"/>
                  </a:lnTo>
                  <a:lnTo>
                    <a:pt x="97" y="285"/>
                  </a:lnTo>
                  <a:lnTo>
                    <a:pt x="90" y="269"/>
                  </a:lnTo>
                  <a:lnTo>
                    <a:pt x="90" y="253"/>
                  </a:lnTo>
                  <a:lnTo>
                    <a:pt x="90" y="237"/>
                  </a:lnTo>
                  <a:lnTo>
                    <a:pt x="90" y="222"/>
                  </a:lnTo>
                  <a:lnTo>
                    <a:pt x="85" y="206"/>
                  </a:lnTo>
                  <a:lnTo>
                    <a:pt x="73" y="195"/>
                  </a:lnTo>
                  <a:lnTo>
                    <a:pt x="54" y="190"/>
                  </a:lnTo>
                  <a:lnTo>
                    <a:pt x="54" y="174"/>
                  </a:lnTo>
                  <a:lnTo>
                    <a:pt x="60" y="174"/>
                  </a:lnTo>
                  <a:lnTo>
                    <a:pt x="66" y="169"/>
                  </a:lnTo>
                  <a:lnTo>
                    <a:pt x="60" y="158"/>
                  </a:lnTo>
                  <a:lnTo>
                    <a:pt x="60" y="153"/>
                  </a:lnTo>
                  <a:lnTo>
                    <a:pt x="42" y="147"/>
                  </a:lnTo>
                  <a:lnTo>
                    <a:pt x="36" y="142"/>
                  </a:lnTo>
                  <a:lnTo>
                    <a:pt x="30" y="137"/>
                  </a:lnTo>
                  <a:lnTo>
                    <a:pt x="30" y="132"/>
                  </a:lnTo>
                  <a:lnTo>
                    <a:pt x="36" y="126"/>
                  </a:lnTo>
                  <a:lnTo>
                    <a:pt x="30" y="110"/>
                  </a:lnTo>
                  <a:lnTo>
                    <a:pt x="24" y="105"/>
                  </a:lnTo>
                  <a:lnTo>
                    <a:pt x="0" y="89"/>
                  </a:lnTo>
                  <a:lnTo>
                    <a:pt x="0" y="68"/>
                  </a:lnTo>
                  <a:lnTo>
                    <a:pt x="30" y="57"/>
                  </a:lnTo>
                  <a:lnTo>
                    <a:pt x="66" y="47"/>
                  </a:lnTo>
                  <a:lnTo>
                    <a:pt x="85" y="57"/>
                  </a:lnTo>
                  <a:lnTo>
                    <a:pt x="102" y="79"/>
                  </a:lnTo>
                  <a:lnTo>
                    <a:pt x="145" y="52"/>
                  </a:lnTo>
                  <a:lnTo>
                    <a:pt x="187" y="36"/>
                  </a:lnTo>
                  <a:lnTo>
                    <a:pt x="272" y="11"/>
                  </a:lnTo>
                  <a:lnTo>
                    <a:pt x="284" y="21"/>
                  </a:lnTo>
                  <a:lnTo>
                    <a:pt x="284" y="11"/>
                  </a:lnTo>
                  <a:lnTo>
                    <a:pt x="284" y="5"/>
                  </a:lnTo>
                  <a:lnTo>
                    <a:pt x="296" y="0"/>
                  </a:lnTo>
                  <a:lnTo>
                    <a:pt x="308" y="0"/>
                  </a:lnTo>
                  <a:lnTo>
                    <a:pt x="314" y="0"/>
                  </a:lnTo>
                  <a:lnTo>
                    <a:pt x="332" y="5"/>
                  </a:lnTo>
                  <a:lnTo>
                    <a:pt x="345" y="16"/>
                  </a:lnTo>
                  <a:lnTo>
                    <a:pt x="351" y="32"/>
                  </a:lnTo>
                  <a:lnTo>
                    <a:pt x="369" y="47"/>
                  </a:lnTo>
                  <a:lnTo>
                    <a:pt x="388" y="52"/>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6" name="Freeform 116"/>
            <p:cNvSpPr>
              <a:spLocks noEditPoints="1"/>
            </p:cNvSpPr>
            <p:nvPr/>
          </p:nvSpPr>
          <p:spPr bwMode="auto">
            <a:xfrm>
              <a:off x="1874" y="2965"/>
              <a:ext cx="767" cy="636"/>
            </a:xfrm>
            <a:custGeom>
              <a:avLst/>
              <a:gdLst>
                <a:gd name="T0" fmla="*/ 374 w 543"/>
                <a:gd name="T1" fmla="*/ 110 h 450"/>
                <a:gd name="T2" fmla="*/ 362 w 543"/>
                <a:gd name="T3" fmla="*/ 136 h 450"/>
                <a:gd name="T4" fmla="*/ 370 w 543"/>
                <a:gd name="T5" fmla="*/ 137 h 450"/>
                <a:gd name="T6" fmla="*/ 409 w 543"/>
                <a:gd name="T7" fmla="*/ 115 h 450"/>
                <a:gd name="T8" fmla="*/ 440 w 543"/>
                <a:gd name="T9" fmla="*/ 23 h 450"/>
                <a:gd name="T10" fmla="*/ 462 w 543"/>
                <a:gd name="T11" fmla="*/ 27 h 450"/>
                <a:gd name="T12" fmla="*/ 466 w 543"/>
                <a:gd name="T13" fmla="*/ 40 h 450"/>
                <a:gd name="T14" fmla="*/ 482 w 543"/>
                <a:gd name="T15" fmla="*/ 65 h 450"/>
                <a:gd name="T16" fmla="*/ 500 w 543"/>
                <a:gd name="T17" fmla="*/ 108 h 450"/>
                <a:gd name="T18" fmla="*/ 503 w 543"/>
                <a:gd name="T19" fmla="*/ 111 h 450"/>
                <a:gd name="T20" fmla="*/ 493 w 543"/>
                <a:gd name="T21" fmla="*/ 120 h 450"/>
                <a:gd name="T22" fmla="*/ 482 w 543"/>
                <a:gd name="T23" fmla="*/ 128 h 450"/>
                <a:gd name="T24" fmla="*/ 536 w 543"/>
                <a:gd name="T25" fmla="*/ 241 h 450"/>
                <a:gd name="T26" fmla="*/ 533 w 543"/>
                <a:gd name="T27" fmla="*/ 240 h 450"/>
                <a:gd name="T28" fmla="*/ 529 w 543"/>
                <a:gd name="T29" fmla="*/ 248 h 450"/>
                <a:gd name="T30" fmla="*/ 524 w 543"/>
                <a:gd name="T31" fmla="*/ 262 h 450"/>
                <a:gd name="T32" fmla="*/ 524 w 543"/>
                <a:gd name="T33" fmla="*/ 331 h 450"/>
                <a:gd name="T34" fmla="*/ 518 w 543"/>
                <a:gd name="T35" fmla="*/ 405 h 450"/>
                <a:gd name="T36" fmla="*/ 510 w 543"/>
                <a:gd name="T37" fmla="*/ 417 h 450"/>
                <a:gd name="T38" fmla="*/ 454 w 543"/>
                <a:gd name="T39" fmla="*/ 428 h 450"/>
                <a:gd name="T40" fmla="*/ 415 w 543"/>
                <a:gd name="T41" fmla="*/ 449 h 450"/>
                <a:gd name="T42" fmla="*/ 389 w 543"/>
                <a:gd name="T43" fmla="*/ 447 h 450"/>
                <a:gd name="T44" fmla="*/ 363 w 543"/>
                <a:gd name="T45" fmla="*/ 445 h 450"/>
                <a:gd name="T46" fmla="*/ 246 w 543"/>
                <a:gd name="T47" fmla="*/ 407 h 450"/>
                <a:gd name="T48" fmla="*/ 244 w 543"/>
                <a:gd name="T49" fmla="*/ 417 h 450"/>
                <a:gd name="T50" fmla="*/ 229 w 543"/>
                <a:gd name="T51" fmla="*/ 415 h 450"/>
                <a:gd name="T52" fmla="*/ 220 w 543"/>
                <a:gd name="T53" fmla="*/ 401 h 450"/>
                <a:gd name="T54" fmla="*/ 208 w 543"/>
                <a:gd name="T55" fmla="*/ 407 h 450"/>
                <a:gd name="T56" fmla="*/ 193 w 543"/>
                <a:gd name="T57" fmla="*/ 381 h 450"/>
                <a:gd name="T58" fmla="*/ 224 w 543"/>
                <a:gd name="T59" fmla="*/ 351 h 450"/>
                <a:gd name="T60" fmla="*/ 217 w 543"/>
                <a:gd name="T61" fmla="*/ 346 h 450"/>
                <a:gd name="T62" fmla="*/ 178 w 543"/>
                <a:gd name="T63" fmla="*/ 323 h 450"/>
                <a:gd name="T64" fmla="*/ 157 w 543"/>
                <a:gd name="T65" fmla="*/ 324 h 450"/>
                <a:gd name="T66" fmla="*/ 163 w 543"/>
                <a:gd name="T67" fmla="*/ 347 h 450"/>
                <a:gd name="T68" fmla="*/ 157 w 543"/>
                <a:gd name="T69" fmla="*/ 373 h 450"/>
                <a:gd name="T70" fmla="*/ 148 w 543"/>
                <a:gd name="T71" fmla="*/ 373 h 450"/>
                <a:gd name="T72" fmla="*/ 133 w 543"/>
                <a:gd name="T73" fmla="*/ 332 h 450"/>
                <a:gd name="T74" fmla="*/ 108 w 543"/>
                <a:gd name="T75" fmla="*/ 306 h 450"/>
                <a:gd name="T76" fmla="*/ 90 w 543"/>
                <a:gd name="T77" fmla="*/ 273 h 450"/>
                <a:gd name="T78" fmla="*/ 96 w 543"/>
                <a:gd name="T79" fmla="*/ 225 h 450"/>
                <a:gd name="T80" fmla="*/ 87 w 543"/>
                <a:gd name="T81" fmla="*/ 210 h 450"/>
                <a:gd name="T82" fmla="*/ 75 w 543"/>
                <a:gd name="T83" fmla="*/ 201 h 450"/>
                <a:gd name="T84" fmla="*/ 53 w 543"/>
                <a:gd name="T85" fmla="*/ 177 h 450"/>
                <a:gd name="T86" fmla="*/ 72 w 543"/>
                <a:gd name="T87" fmla="*/ 171 h 450"/>
                <a:gd name="T88" fmla="*/ 60 w 543"/>
                <a:gd name="T89" fmla="*/ 156 h 450"/>
                <a:gd name="T90" fmla="*/ 43 w 543"/>
                <a:gd name="T91" fmla="*/ 152 h 450"/>
                <a:gd name="T92" fmla="*/ 36 w 543"/>
                <a:gd name="T93" fmla="*/ 147 h 450"/>
                <a:gd name="T94" fmla="*/ 30 w 543"/>
                <a:gd name="T95" fmla="*/ 134 h 450"/>
                <a:gd name="T96" fmla="*/ 35 w 543"/>
                <a:gd name="T97" fmla="*/ 111 h 450"/>
                <a:gd name="T98" fmla="*/ 5 w 543"/>
                <a:gd name="T99" fmla="*/ 90 h 450"/>
                <a:gd name="T100" fmla="*/ 3 w 543"/>
                <a:gd name="T101" fmla="*/ 72 h 450"/>
                <a:gd name="T102" fmla="*/ 32 w 543"/>
                <a:gd name="T103" fmla="*/ 58 h 450"/>
                <a:gd name="T104" fmla="*/ 90 w 543"/>
                <a:gd name="T105" fmla="*/ 59 h 450"/>
                <a:gd name="T106" fmla="*/ 146 w 543"/>
                <a:gd name="T107" fmla="*/ 53 h 450"/>
                <a:gd name="T108" fmla="*/ 275 w 543"/>
                <a:gd name="T109" fmla="*/ 16 h 450"/>
                <a:gd name="T110" fmla="*/ 286 w 543"/>
                <a:gd name="T111" fmla="*/ 24 h 450"/>
                <a:gd name="T112" fmla="*/ 283 w 543"/>
                <a:gd name="T113" fmla="*/ 8 h 450"/>
                <a:gd name="T114" fmla="*/ 298 w 543"/>
                <a:gd name="T115" fmla="*/ 0 h 450"/>
                <a:gd name="T116" fmla="*/ 334 w 543"/>
                <a:gd name="T117" fmla="*/ 5 h 450"/>
                <a:gd name="T118" fmla="*/ 355 w 543"/>
                <a:gd name="T119" fmla="*/ 34 h 450"/>
                <a:gd name="T120" fmla="*/ 370 w 543"/>
                <a:gd name="T121" fmla="*/ 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450">
                  <a:moveTo>
                    <a:pt x="392" y="57"/>
                  </a:moveTo>
                  <a:lnTo>
                    <a:pt x="380" y="93"/>
                  </a:lnTo>
                  <a:lnTo>
                    <a:pt x="374" y="92"/>
                  </a:lnTo>
                  <a:lnTo>
                    <a:pt x="386" y="55"/>
                  </a:lnTo>
                  <a:lnTo>
                    <a:pt x="392" y="57"/>
                  </a:lnTo>
                  <a:lnTo>
                    <a:pt x="392" y="57"/>
                  </a:lnTo>
                  <a:close/>
                  <a:moveTo>
                    <a:pt x="380" y="93"/>
                  </a:moveTo>
                  <a:lnTo>
                    <a:pt x="380" y="93"/>
                  </a:lnTo>
                  <a:lnTo>
                    <a:pt x="377" y="92"/>
                  </a:lnTo>
                  <a:lnTo>
                    <a:pt x="380" y="93"/>
                  </a:lnTo>
                  <a:lnTo>
                    <a:pt x="380" y="93"/>
                  </a:lnTo>
                  <a:close/>
                  <a:moveTo>
                    <a:pt x="380" y="93"/>
                  </a:moveTo>
                  <a:lnTo>
                    <a:pt x="374" y="109"/>
                  </a:lnTo>
                  <a:lnTo>
                    <a:pt x="367" y="107"/>
                  </a:lnTo>
                  <a:lnTo>
                    <a:pt x="374" y="92"/>
                  </a:lnTo>
                  <a:lnTo>
                    <a:pt x="380" y="93"/>
                  </a:lnTo>
                  <a:lnTo>
                    <a:pt x="380" y="93"/>
                  </a:lnTo>
                  <a:close/>
                  <a:moveTo>
                    <a:pt x="374" y="109"/>
                  </a:moveTo>
                  <a:lnTo>
                    <a:pt x="374" y="110"/>
                  </a:lnTo>
                  <a:lnTo>
                    <a:pt x="372" y="110"/>
                  </a:lnTo>
                  <a:lnTo>
                    <a:pt x="370" y="108"/>
                  </a:lnTo>
                  <a:lnTo>
                    <a:pt x="374" y="109"/>
                  </a:lnTo>
                  <a:lnTo>
                    <a:pt x="374" y="109"/>
                  </a:lnTo>
                  <a:close/>
                  <a:moveTo>
                    <a:pt x="372" y="110"/>
                  </a:moveTo>
                  <a:lnTo>
                    <a:pt x="354" y="126"/>
                  </a:lnTo>
                  <a:lnTo>
                    <a:pt x="350" y="122"/>
                  </a:lnTo>
                  <a:lnTo>
                    <a:pt x="368" y="106"/>
                  </a:lnTo>
                  <a:lnTo>
                    <a:pt x="372" y="110"/>
                  </a:lnTo>
                  <a:lnTo>
                    <a:pt x="372" y="110"/>
                  </a:lnTo>
                  <a:close/>
                  <a:moveTo>
                    <a:pt x="350" y="126"/>
                  </a:moveTo>
                  <a:lnTo>
                    <a:pt x="348" y="124"/>
                  </a:lnTo>
                  <a:lnTo>
                    <a:pt x="350" y="122"/>
                  </a:lnTo>
                  <a:lnTo>
                    <a:pt x="352" y="124"/>
                  </a:lnTo>
                  <a:lnTo>
                    <a:pt x="350" y="126"/>
                  </a:lnTo>
                  <a:lnTo>
                    <a:pt x="350" y="126"/>
                  </a:lnTo>
                  <a:close/>
                  <a:moveTo>
                    <a:pt x="354" y="122"/>
                  </a:moveTo>
                  <a:lnTo>
                    <a:pt x="366" y="133"/>
                  </a:lnTo>
                  <a:lnTo>
                    <a:pt x="362" y="136"/>
                  </a:lnTo>
                  <a:lnTo>
                    <a:pt x="350" y="126"/>
                  </a:lnTo>
                  <a:lnTo>
                    <a:pt x="354" y="122"/>
                  </a:lnTo>
                  <a:lnTo>
                    <a:pt x="354" y="122"/>
                  </a:lnTo>
                  <a:close/>
                  <a:moveTo>
                    <a:pt x="364" y="137"/>
                  </a:moveTo>
                  <a:lnTo>
                    <a:pt x="363" y="137"/>
                  </a:lnTo>
                  <a:lnTo>
                    <a:pt x="362" y="136"/>
                  </a:lnTo>
                  <a:lnTo>
                    <a:pt x="364" y="134"/>
                  </a:lnTo>
                  <a:lnTo>
                    <a:pt x="364" y="137"/>
                  </a:lnTo>
                  <a:lnTo>
                    <a:pt x="364" y="137"/>
                  </a:lnTo>
                  <a:close/>
                  <a:moveTo>
                    <a:pt x="364" y="132"/>
                  </a:moveTo>
                  <a:lnTo>
                    <a:pt x="370" y="132"/>
                  </a:lnTo>
                  <a:lnTo>
                    <a:pt x="370" y="137"/>
                  </a:lnTo>
                  <a:lnTo>
                    <a:pt x="364" y="137"/>
                  </a:lnTo>
                  <a:lnTo>
                    <a:pt x="364" y="132"/>
                  </a:lnTo>
                  <a:lnTo>
                    <a:pt x="364" y="132"/>
                  </a:lnTo>
                  <a:close/>
                  <a:moveTo>
                    <a:pt x="370" y="132"/>
                  </a:moveTo>
                  <a:lnTo>
                    <a:pt x="377" y="132"/>
                  </a:lnTo>
                  <a:lnTo>
                    <a:pt x="377" y="137"/>
                  </a:lnTo>
                  <a:lnTo>
                    <a:pt x="370" y="137"/>
                  </a:lnTo>
                  <a:lnTo>
                    <a:pt x="370" y="132"/>
                  </a:lnTo>
                  <a:lnTo>
                    <a:pt x="370" y="132"/>
                  </a:lnTo>
                  <a:close/>
                  <a:moveTo>
                    <a:pt x="379" y="136"/>
                  </a:moveTo>
                  <a:lnTo>
                    <a:pt x="378" y="137"/>
                  </a:lnTo>
                  <a:lnTo>
                    <a:pt x="377" y="137"/>
                  </a:lnTo>
                  <a:lnTo>
                    <a:pt x="377" y="134"/>
                  </a:lnTo>
                  <a:lnTo>
                    <a:pt x="379" y="136"/>
                  </a:lnTo>
                  <a:lnTo>
                    <a:pt x="379" y="136"/>
                  </a:lnTo>
                  <a:close/>
                  <a:moveTo>
                    <a:pt x="375" y="133"/>
                  </a:moveTo>
                  <a:lnTo>
                    <a:pt x="405" y="111"/>
                  </a:lnTo>
                  <a:lnTo>
                    <a:pt x="409" y="116"/>
                  </a:lnTo>
                  <a:lnTo>
                    <a:pt x="379" y="136"/>
                  </a:lnTo>
                  <a:lnTo>
                    <a:pt x="375" y="133"/>
                  </a:lnTo>
                  <a:lnTo>
                    <a:pt x="375" y="133"/>
                  </a:lnTo>
                  <a:close/>
                  <a:moveTo>
                    <a:pt x="409" y="115"/>
                  </a:moveTo>
                  <a:lnTo>
                    <a:pt x="409" y="115"/>
                  </a:lnTo>
                  <a:lnTo>
                    <a:pt x="409" y="116"/>
                  </a:lnTo>
                  <a:lnTo>
                    <a:pt x="407" y="113"/>
                  </a:lnTo>
                  <a:lnTo>
                    <a:pt x="409" y="115"/>
                  </a:lnTo>
                  <a:lnTo>
                    <a:pt x="409" y="115"/>
                  </a:lnTo>
                  <a:close/>
                  <a:moveTo>
                    <a:pt x="404" y="112"/>
                  </a:moveTo>
                  <a:lnTo>
                    <a:pt x="422" y="86"/>
                  </a:lnTo>
                  <a:lnTo>
                    <a:pt x="427" y="88"/>
                  </a:lnTo>
                  <a:lnTo>
                    <a:pt x="409" y="115"/>
                  </a:lnTo>
                  <a:lnTo>
                    <a:pt x="404" y="112"/>
                  </a:lnTo>
                  <a:lnTo>
                    <a:pt x="404" y="112"/>
                  </a:lnTo>
                  <a:close/>
                  <a:moveTo>
                    <a:pt x="428" y="88"/>
                  </a:moveTo>
                  <a:lnTo>
                    <a:pt x="427" y="88"/>
                  </a:lnTo>
                  <a:lnTo>
                    <a:pt x="425" y="87"/>
                  </a:lnTo>
                  <a:lnTo>
                    <a:pt x="428" y="88"/>
                  </a:lnTo>
                  <a:lnTo>
                    <a:pt x="428" y="88"/>
                  </a:lnTo>
                  <a:close/>
                  <a:moveTo>
                    <a:pt x="421" y="87"/>
                  </a:moveTo>
                  <a:lnTo>
                    <a:pt x="440" y="23"/>
                  </a:lnTo>
                  <a:lnTo>
                    <a:pt x="445" y="25"/>
                  </a:lnTo>
                  <a:lnTo>
                    <a:pt x="428" y="88"/>
                  </a:lnTo>
                  <a:lnTo>
                    <a:pt x="421" y="87"/>
                  </a:lnTo>
                  <a:lnTo>
                    <a:pt x="421" y="87"/>
                  </a:lnTo>
                  <a:close/>
                  <a:moveTo>
                    <a:pt x="440" y="23"/>
                  </a:moveTo>
                  <a:lnTo>
                    <a:pt x="440" y="21"/>
                  </a:lnTo>
                  <a:lnTo>
                    <a:pt x="442" y="21"/>
                  </a:lnTo>
                  <a:lnTo>
                    <a:pt x="442" y="24"/>
                  </a:lnTo>
                  <a:lnTo>
                    <a:pt x="440" y="23"/>
                  </a:lnTo>
                  <a:lnTo>
                    <a:pt x="440" y="23"/>
                  </a:lnTo>
                  <a:close/>
                  <a:moveTo>
                    <a:pt x="442" y="21"/>
                  </a:moveTo>
                  <a:lnTo>
                    <a:pt x="454" y="21"/>
                  </a:lnTo>
                  <a:lnTo>
                    <a:pt x="454" y="27"/>
                  </a:lnTo>
                  <a:lnTo>
                    <a:pt x="442" y="27"/>
                  </a:lnTo>
                  <a:lnTo>
                    <a:pt x="442" y="21"/>
                  </a:lnTo>
                  <a:lnTo>
                    <a:pt x="442" y="21"/>
                  </a:lnTo>
                  <a:close/>
                  <a:moveTo>
                    <a:pt x="454" y="21"/>
                  </a:moveTo>
                  <a:lnTo>
                    <a:pt x="456" y="21"/>
                  </a:lnTo>
                  <a:lnTo>
                    <a:pt x="457" y="22"/>
                  </a:lnTo>
                  <a:lnTo>
                    <a:pt x="454" y="24"/>
                  </a:lnTo>
                  <a:lnTo>
                    <a:pt x="454" y="21"/>
                  </a:lnTo>
                  <a:lnTo>
                    <a:pt x="454" y="21"/>
                  </a:lnTo>
                  <a:close/>
                  <a:moveTo>
                    <a:pt x="457" y="22"/>
                  </a:moveTo>
                  <a:lnTo>
                    <a:pt x="462" y="27"/>
                  </a:lnTo>
                  <a:lnTo>
                    <a:pt x="458" y="31"/>
                  </a:lnTo>
                  <a:lnTo>
                    <a:pt x="452" y="26"/>
                  </a:lnTo>
                  <a:lnTo>
                    <a:pt x="457" y="22"/>
                  </a:lnTo>
                  <a:lnTo>
                    <a:pt x="457" y="22"/>
                  </a:lnTo>
                  <a:close/>
                  <a:moveTo>
                    <a:pt x="462" y="27"/>
                  </a:moveTo>
                  <a:lnTo>
                    <a:pt x="463" y="27"/>
                  </a:lnTo>
                  <a:lnTo>
                    <a:pt x="463" y="28"/>
                  </a:lnTo>
                  <a:lnTo>
                    <a:pt x="460" y="29"/>
                  </a:lnTo>
                  <a:lnTo>
                    <a:pt x="462" y="27"/>
                  </a:lnTo>
                  <a:lnTo>
                    <a:pt x="462" y="27"/>
                  </a:lnTo>
                  <a:close/>
                  <a:moveTo>
                    <a:pt x="463" y="28"/>
                  </a:moveTo>
                  <a:lnTo>
                    <a:pt x="469" y="39"/>
                  </a:lnTo>
                  <a:lnTo>
                    <a:pt x="464" y="41"/>
                  </a:lnTo>
                  <a:lnTo>
                    <a:pt x="458" y="30"/>
                  </a:lnTo>
                  <a:lnTo>
                    <a:pt x="463" y="28"/>
                  </a:lnTo>
                  <a:lnTo>
                    <a:pt x="463" y="28"/>
                  </a:lnTo>
                  <a:close/>
                  <a:moveTo>
                    <a:pt x="469" y="39"/>
                  </a:moveTo>
                  <a:lnTo>
                    <a:pt x="469" y="39"/>
                  </a:lnTo>
                  <a:lnTo>
                    <a:pt x="466" y="40"/>
                  </a:lnTo>
                  <a:lnTo>
                    <a:pt x="469" y="39"/>
                  </a:lnTo>
                  <a:lnTo>
                    <a:pt x="469" y="39"/>
                  </a:lnTo>
                  <a:close/>
                  <a:moveTo>
                    <a:pt x="469" y="39"/>
                  </a:moveTo>
                  <a:lnTo>
                    <a:pt x="482" y="65"/>
                  </a:lnTo>
                  <a:lnTo>
                    <a:pt x="476" y="67"/>
                  </a:lnTo>
                  <a:lnTo>
                    <a:pt x="464" y="41"/>
                  </a:lnTo>
                  <a:lnTo>
                    <a:pt x="469" y="39"/>
                  </a:lnTo>
                  <a:lnTo>
                    <a:pt x="469" y="39"/>
                  </a:lnTo>
                  <a:close/>
                  <a:moveTo>
                    <a:pt x="477" y="67"/>
                  </a:moveTo>
                  <a:lnTo>
                    <a:pt x="476" y="67"/>
                  </a:lnTo>
                  <a:lnTo>
                    <a:pt x="479" y="65"/>
                  </a:lnTo>
                  <a:lnTo>
                    <a:pt x="477" y="67"/>
                  </a:lnTo>
                  <a:lnTo>
                    <a:pt x="477" y="67"/>
                  </a:lnTo>
                  <a:close/>
                  <a:moveTo>
                    <a:pt x="482" y="65"/>
                  </a:moveTo>
                  <a:lnTo>
                    <a:pt x="499" y="85"/>
                  </a:lnTo>
                  <a:lnTo>
                    <a:pt x="495" y="88"/>
                  </a:lnTo>
                  <a:lnTo>
                    <a:pt x="477" y="67"/>
                  </a:lnTo>
                  <a:lnTo>
                    <a:pt x="482" y="65"/>
                  </a:lnTo>
                  <a:lnTo>
                    <a:pt x="482" y="65"/>
                  </a:lnTo>
                  <a:close/>
                  <a:moveTo>
                    <a:pt x="499" y="85"/>
                  </a:moveTo>
                  <a:lnTo>
                    <a:pt x="500" y="86"/>
                  </a:lnTo>
                  <a:lnTo>
                    <a:pt x="497" y="87"/>
                  </a:lnTo>
                  <a:lnTo>
                    <a:pt x="499" y="85"/>
                  </a:lnTo>
                  <a:lnTo>
                    <a:pt x="499" y="85"/>
                  </a:lnTo>
                  <a:close/>
                  <a:moveTo>
                    <a:pt x="500" y="86"/>
                  </a:moveTo>
                  <a:lnTo>
                    <a:pt x="506" y="102"/>
                  </a:lnTo>
                  <a:lnTo>
                    <a:pt x="500" y="103"/>
                  </a:lnTo>
                  <a:lnTo>
                    <a:pt x="494" y="88"/>
                  </a:lnTo>
                  <a:lnTo>
                    <a:pt x="500" y="86"/>
                  </a:lnTo>
                  <a:lnTo>
                    <a:pt x="500" y="86"/>
                  </a:lnTo>
                  <a:close/>
                  <a:moveTo>
                    <a:pt x="506" y="102"/>
                  </a:moveTo>
                  <a:lnTo>
                    <a:pt x="506" y="103"/>
                  </a:lnTo>
                  <a:lnTo>
                    <a:pt x="503" y="103"/>
                  </a:lnTo>
                  <a:lnTo>
                    <a:pt x="506" y="102"/>
                  </a:lnTo>
                  <a:lnTo>
                    <a:pt x="506" y="102"/>
                  </a:lnTo>
                  <a:close/>
                  <a:moveTo>
                    <a:pt x="506" y="103"/>
                  </a:moveTo>
                  <a:lnTo>
                    <a:pt x="506" y="108"/>
                  </a:lnTo>
                  <a:lnTo>
                    <a:pt x="500" y="108"/>
                  </a:lnTo>
                  <a:lnTo>
                    <a:pt x="500" y="103"/>
                  </a:lnTo>
                  <a:lnTo>
                    <a:pt x="506" y="103"/>
                  </a:lnTo>
                  <a:lnTo>
                    <a:pt x="506" y="103"/>
                  </a:lnTo>
                  <a:close/>
                  <a:moveTo>
                    <a:pt x="506" y="108"/>
                  </a:moveTo>
                  <a:lnTo>
                    <a:pt x="506" y="113"/>
                  </a:lnTo>
                  <a:lnTo>
                    <a:pt x="500" y="113"/>
                  </a:lnTo>
                  <a:lnTo>
                    <a:pt x="500" y="108"/>
                  </a:lnTo>
                  <a:lnTo>
                    <a:pt x="506" y="108"/>
                  </a:lnTo>
                  <a:lnTo>
                    <a:pt x="506" y="108"/>
                  </a:lnTo>
                  <a:close/>
                  <a:moveTo>
                    <a:pt x="506" y="113"/>
                  </a:moveTo>
                  <a:lnTo>
                    <a:pt x="506" y="116"/>
                  </a:lnTo>
                  <a:lnTo>
                    <a:pt x="503" y="116"/>
                  </a:lnTo>
                  <a:lnTo>
                    <a:pt x="503" y="113"/>
                  </a:lnTo>
                  <a:lnTo>
                    <a:pt x="506" y="113"/>
                  </a:lnTo>
                  <a:lnTo>
                    <a:pt x="506" y="113"/>
                  </a:lnTo>
                  <a:close/>
                  <a:moveTo>
                    <a:pt x="503" y="116"/>
                  </a:moveTo>
                  <a:lnTo>
                    <a:pt x="497" y="116"/>
                  </a:lnTo>
                  <a:lnTo>
                    <a:pt x="497" y="111"/>
                  </a:lnTo>
                  <a:lnTo>
                    <a:pt x="503" y="111"/>
                  </a:lnTo>
                  <a:lnTo>
                    <a:pt x="503" y="116"/>
                  </a:lnTo>
                  <a:lnTo>
                    <a:pt x="503" y="116"/>
                  </a:lnTo>
                  <a:close/>
                  <a:moveTo>
                    <a:pt x="495" y="111"/>
                  </a:moveTo>
                  <a:lnTo>
                    <a:pt x="496" y="111"/>
                  </a:lnTo>
                  <a:lnTo>
                    <a:pt x="497" y="111"/>
                  </a:lnTo>
                  <a:lnTo>
                    <a:pt x="497" y="113"/>
                  </a:lnTo>
                  <a:lnTo>
                    <a:pt x="495" y="111"/>
                  </a:lnTo>
                  <a:lnTo>
                    <a:pt x="495" y="111"/>
                  </a:lnTo>
                  <a:close/>
                  <a:moveTo>
                    <a:pt x="499" y="115"/>
                  </a:moveTo>
                  <a:lnTo>
                    <a:pt x="493" y="120"/>
                  </a:lnTo>
                  <a:lnTo>
                    <a:pt x="489" y="117"/>
                  </a:lnTo>
                  <a:lnTo>
                    <a:pt x="495" y="111"/>
                  </a:lnTo>
                  <a:lnTo>
                    <a:pt x="499" y="115"/>
                  </a:lnTo>
                  <a:lnTo>
                    <a:pt x="499" y="115"/>
                  </a:lnTo>
                  <a:close/>
                  <a:moveTo>
                    <a:pt x="493" y="120"/>
                  </a:moveTo>
                  <a:lnTo>
                    <a:pt x="521" y="95"/>
                  </a:lnTo>
                  <a:lnTo>
                    <a:pt x="493" y="120"/>
                  </a:lnTo>
                  <a:lnTo>
                    <a:pt x="491" y="118"/>
                  </a:lnTo>
                  <a:lnTo>
                    <a:pt x="493" y="120"/>
                  </a:lnTo>
                  <a:lnTo>
                    <a:pt x="493" y="120"/>
                  </a:lnTo>
                  <a:close/>
                  <a:moveTo>
                    <a:pt x="493" y="120"/>
                  </a:moveTo>
                  <a:lnTo>
                    <a:pt x="481" y="131"/>
                  </a:lnTo>
                  <a:lnTo>
                    <a:pt x="477" y="127"/>
                  </a:lnTo>
                  <a:lnTo>
                    <a:pt x="489" y="117"/>
                  </a:lnTo>
                  <a:lnTo>
                    <a:pt x="493" y="120"/>
                  </a:lnTo>
                  <a:lnTo>
                    <a:pt x="493" y="120"/>
                  </a:lnTo>
                  <a:close/>
                  <a:moveTo>
                    <a:pt x="477" y="131"/>
                  </a:moveTo>
                  <a:lnTo>
                    <a:pt x="474" y="129"/>
                  </a:lnTo>
                  <a:lnTo>
                    <a:pt x="477" y="127"/>
                  </a:lnTo>
                  <a:lnTo>
                    <a:pt x="479" y="129"/>
                  </a:lnTo>
                  <a:lnTo>
                    <a:pt x="477" y="131"/>
                  </a:lnTo>
                  <a:lnTo>
                    <a:pt x="477" y="131"/>
                  </a:lnTo>
                  <a:close/>
                  <a:moveTo>
                    <a:pt x="482" y="128"/>
                  </a:moveTo>
                  <a:lnTo>
                    <a:pt x="517" y="180"/>
                  </a:lnTo>
                  <a:lnTo>
                    <a:pt x="512" y="183"/>
                  </a:lnTo>
                  <a:lnTo>
                    <a:pt x="477" y="131"/>
                  </a:lnTo>
                  <a:lnTo>
                    <a:pt x="482" y="128"/>
                  </a:lnTo>
                  <a:lnTo>
                    <a:pt x="482" y="128"/>
                  </a:lnTo>
                  <a:close/>
                  <a:moveTo>
                    <a:pt x="517" y="180"/>
                  </a:moveTo>
                  <a:lnTo>
                    <a:pt x="518" y="181"/>
                  </a:lnTo>
                  <a:lnTo>
                    <a:pt x="515" y="182"/>
                  </a:lnTo>
                  <a:lnTo>
                    <a:pt x="517" y="180"/>
                  </a:lnTo>
                  <a:lnTo>
                    <a:pt x="517" y="180"/>
                  </a:lnTo>
                  <a:close/>
                  <a:moveTo>
                    <a:pt x="518" y="181"/>
                  </a:moveTo>
                  <a:lnTo>
                    <a:pt x="530" y="209"/>
                  </a:lnTo>
                  <a:lnTo>
                    <a:pt x="524" y="210"/>
                  </a:lnTo>
                  <a:lnTo>
                    <a:pt x="512" y="183"/>
                  </a:lnTo>
                  <a:lnTo>
                    <a:pt x="518" y="181"/>
                  </a:lnTo>
                  <a:lnTo>
                    <a:pt x="518" y="181"/>
                  </a:lnTo>
                  <a:close/>
                  <a:moveTo>
                    <a:pt x="530" y="209"/>
                  </a:moveTo>
                  <a:lnTo>
                    <a:pt x="530" y="209"/>
                  </a:lnTo>
                  <a:lnTo>
                    <a:pt x="527" y="210"/>
                  </a:lnTo>
                  <a:lnTo>
                    <a:pt x="530" y="209"/>
                  </a:lnTo>
                  <a:lnTo>
                    <a:pt x="530" y="209"/>
                  </a:lnTo>
                  <a:close/>
                  <a:moveTo>
                    <a:pt x="530" y="209"/>
                  </a:moveTo>
                  <a:lnTo>
                    <a:pt x="541" y="240"/>
                  </a:lnTo>
                  <a:lnTo>
                    <a:pt x="536" y="241"/>
                  </a:lnTo>
                  <a:lnTo>
                    <a:pt x="524" y="210"/>
                  </a:lnTo>
                  <a:lnTo>
                    <a:pt x="530" y="209"/>
                  </a:lnTo>
                  <a:lnTo>
                    <a:pt x="530" y="209"/>
                  </a:lnTo>
                  <a:close/>
                  <a:moveTo>
                    <a:pt x="541" y="240"/>
                  </a:moveTo>
                  <a:lnTo>
                    <a:pt x="543" y="243"/>
                  </a:lnTo>
                  <a:lnTo>
                    <a:pt x="539" y="243"/>
                  </a:lnTo>
                  <a:lnTo>
                    <a:pt x="539" y="240"/>
                  </a:lnTo>
                  <a:lnTo>
                    <a:pt x="541" y="240"/>
                  </a:lnTo>
                  <a:lnTo>
                    <a:pt x="541" y="240"/>
                  </a:lnTo>
                  <a:close/>
                  <a:moveTo>
                    <a:pt x="539" y="243"/>
                  </a:moveTo>
                  <a:lnTo>
                    <a:pt x="533" y="243"/>
                  </a:lnTo>
                  <a:lnTo>
                    <a:pt x="533" y="238"/>
                  </a:lnTo>
                  <a:lnTo>
                    <a:pt x="539" y="238"/>
                  </a:lnTo>
                  <a:lnTo>
                    <a:pt x="539" y="243"/>
                  </a:lnTo>
                  <a:lnTo>
                    <a:pt x="539" y="243"/>
                  </a:lnTo>
                  <a:close/>
                  <a:moveTo>
                    <a:pt x="530" y="239"/>
                  </a:moveTo>
                  <a:lnTo>
                    <a:pt x="531" y="238"/>
                  </a:lnTo>
                  <a:lnTo>
                    <a:pt x="533" y="238"/>
                  </a:lnTo>
                  <a:lnTo>
                    <a:pt x="533" y="240"/>
                  </a:lnTo>
                  <a:lnTo>
                    <a:pt x="530" y="239"/>
                  </a:lnTo>
                  <a:lnTo>
                    <a:pt x="530" y="239"/>
                  </a:lnTo>
                  <a:close/>
                  <a:moveTo>
                    <a:pt x="535" y="243"/>
                  </a:moveTo>
                  <a:lnTo>
                    <a:pt x="529" y="248"/>
                  </a:lnTo>
                  <a:lnTo>
                    <a:pt x="525" y="244"/>
                  </a:lnTo>
                  <a:lnTo>
                    <a:pt x="530" y="239"/>
                  </a:lnTo>
                  <a:lnTo>
                    <a:pt x="535" y="243"/>
                  </a:lnTo>
                  <a:lnTo>
                    <a:pt x="535" y="243"/>
                  </a:lnTo>
                  <a:close/>
                  <a:moveTo>
                    <a:pt x="529" y="248"/>
                  </a:moveTo>
                  <a:lnTo>
                    <a:pt x="529" y="248"/>
                  </a:lnTo>
                  <a:lnTo>
                    <a:pt x="527" y="246"/>
                  </a:lnTo>
                  <a:lnTo>
                    <a:pt x="529" y="248"/>
                  </a:lnTo>
                  <a:lnTo>
                    <a:pt x="529" y="248"/>
                  </a:lnTo>
                  <a:close/>
                  <a:moveTo>
                    <a:pt x="529" y="248"/>
                  </a:moveTo>
                  <a:lnTo>
                    <a:pt x="523" y="254"/>
                  </a:lnTo>
                  <a:lnTo>
                    <a:pt x="519" y="249"/>
                  </a:lnTo>
                  <a:lnTo>
                    <a:pt x="525" y="244"/>
                  </a:lnTo>
                  <a:lnTo>
                    <a:pt x="529" y="248"/>
                  </a:lnTo>
                  <a:lnTo>
                    <a:pt x="529" y="248"/>
                  </a:lnTo>
                  <a:close/>
                  <a:moveTo>
                    <a:pt x="518" y="251"/>
                  </a:moveTo>
                  <a:lnTo>
                    <a:pt x="518" y="250"/>
                  </a:lnTo>
                  <a:lnTo>
                    <a:pt x="519" y="249"/>
                  </a:lnTo>
                  <a:lnTo>
                    <a:pt x="521" y="251"/>
                  </a:lnTo>
                  <a:lnTo>
                    <a:pt x="518" y="251"/>
                  </a:lnTo>
                  <a:lnTo>
                    <a:pt x="518" y="251"/>
                  </a:lnTo>
                  <a:close/>
                  <a:moveTo>
                    <a:pt x="524" y="251"/>
                  </a:moveTo>
                  <a:lnTo>
                    <a:pt x="524" y="262"/>
                  </a:lnTo>
                  <a:lnTo>
                    <a:pt x="518" y="262"/>
                  </a:lnTo>
                  <a:lnTo>
                    <a:pt x="518" y="251"/>
                  </a:lnTo>
                  <a:lnTo>
                    <a:pt x="524" y="251"/>
                  </a:lnTo>
                  <a:lnTo>
                    <a:pt x="524" y="251"/>
                  </a:lnTo>
                  <a:close/>
                  <a:moveTo>
                    <a:pt x="518" y="263"/>
                  </a:moveTo>
                  <a:lnTo>
                    <a:pt x="518" y="263"/>
                  </a:lnTo>
                  <a:lnTo>
                    <a:pt x="518" y="262"/>
                  </a:lnTo>
                  <a:lnTo>
                    <a:pt x="521" y="262"/>
                  </a:lnTo>
                  <a:lnTo>
                    <a:pt x="518" y="263"/>
                  </a:lnTo>
                  <a:lnTo>
                    <a:pt x="518" y="263"/>
                  </a:lnTo>
                  <a:close/>
                  <a:moveTo>
                    <a:pt x="524" y="262"/>
                  </a:moveTo>
                  <a:lnTo>
                    <a:pt x="530" y="294"/>
                  </a:lnTo>
                  <a:lnTo>
                    <a:pt x="524" y="294"/>
                  </a:lnTo>
                  <a:lnTo>
                    <a:pt x="518" y="263"/>
                  </a:lnTo>
                  <a:lnTo>
                    <a:pt x="524" y="262"/>
                  </a:lnTo>
                  <a:lnTo>
                    <a:pt x="524" y="262"/>
                  </a:lnTo>
                  <a:close/>
                  <a:moveTo>
                    <a:pt x="530" y="294"/>
                  </a:moveTo>
                  <a:lnTo>
                    <a:pt x="530" y="294"/>
                  </a:lnTo>
                  <a:lnTo>
                    <a:pt x="527" y="294"/>
                  </a:lnTo>
                  <a:lnTo>
                    <a:pt x="530" y="294"/>
                  </a:lnTo>
                  <a:lnTo>
                    <a:pt x="530" y="294"/>
                  </a:lnTo>
                  <a:close/>
                  <a:moveTo>
                    <a:pt x="530" y="294"/>
                  </a:moveTo>
                  <a:lnTo>
                    <a:pt x="530" y="315"/>
                  </a:lnTo>
                  <a:lnTo>
                    <a:pt x="524" y="315"/>
                  </a:lnTo>
                  <a:lnTo>
                    <a:pt x="524" y="294"/>
                  </a:lnTo>
                  <a:lnTo>
                    <a:pt x="530" y="294"/>
                  </a:lnTo>
                  <a:lnTo>
                    <a:pt x="530" y="294"/>
                  </a:lnTo>
                  <a:close/>
                  <a:moveTo>
                    <a:pt x="530" y="315"/>
                  </a:moveTo>
                  <a:lnTo>
                    <a:pt x="530" y="331"/>
                  </a:lnTo>
                  <a:lnTo>
                    <a:pt x="524" y="331"/>
                  </a:lnTo>
                  <a:lnTo>
                    <a:pt x="524" y="315"/>
                  </a:lnTo>
                  <a:lnTo>
                    <a:pt x="530" y="315"/>
                  </a:lnTo>
                  <a:lnTo>
                    <a:pt x="530" y="315"/>
                  </a:lnTo>
                  <a:close/>
                  <a:moveTo>
                    <a:pt x="530" y="331"/>
                  </a:moveTo>
                  <a:lnTo>
                    <a:pt x="530" y="331"/>
                  </a:lnTo>
                  <a:lnTo>
                    <a:pt x="527" y="331"/>
                  </a:lnTo>
                  <a:lnTo>
                    <a:pt x="530" y="331"/>
                  </a:lnTo>
                  <a:lnTo>
                    <a:pt x="530" y="331"/>
                  </a:lnTo>
                  <a:close/>
                  <a:moveTo>
                    <a:pt x="530" y="331"/>
                  </a:moveTo>
                  <a:lnTo>
                    <a:pt x="518" y="405"/>
                  </a:lnTo>
                  <a:lnTo>
                    <a:pt x="512" y="404"/>
                  </a:lnTo>
                  <a:lnTo>
                    <a:pt x="524" y="331"/>
                  </a:lnTo>
                  <a:lnTo>
                    <a:pt x="530" y="331"/>
                  </a:lnTo>
                  <a:lnTo>
                    <a:pt x="530" y="331"/>
                  </a:lnTo>
                  <a:close/>
                  <a:moveTo>
                    <a:pt x="518" y="405"/>
                  </a:moveTo>
                  <a:lnTo>
                    <a:pt x="518" y="405"/>
                  </a:lnTo>
                  <a:lnTo>
                    <a:pt x="518" y="406"/>
                  </a:lnTo>
                  <a:lnTo>
                    <a:pt x="515" y="404"/>
                  </a:lnTo>
                  <a:lnTo>
                    <a:pt x="518" y="405"/>
                  </a:lnTo>
                  <a:lnTo>
                    <a:pt x="518" y="405"/>
                  </a:lnTo>
                  <a:close/>
                  <a:moveTo>
                    <a:pt x="518" y="406"/>
                  </a:moveTo>
                  <a:lnTo>
                    <a:pt x="512" y="416"/>
                  </a:lnTo>
                  <a:lnTo>
                    <a:pt x="506" y="414"/>
                  </a:lnTo>
                  <a:lnTo>
                    <a:pt x="512" y="403"/>
                  </a:lnTo>
                  <a:lnTo>
                    <a:pt x="518" y="406"/>
                  </a:lnTo>
                  <a:lnTo>
                    <a:pt x="518" y="406"/>
                  </a:lnTo>
                  <a:close/>
                  <a:moveTo>
                    <a:pt x="512" y="416"/>
                  </a:moveTo>
                  <a:lnTo>
                    <a:pt x="511" y="417"/>
                  </a:lnTo>
                  <a:lnTo>
                    <a:pt x="510" y="417"/>
                  </a:lnTo>
                  <a:lnTo>
                    <a:pt x="509" y="415"/>
                  </a:lnTo>
                  <a:lnTo>
                    <a:pt x="512" y="416"/>
                  </a:lnTo>
                  <a:lnTo>
                    <a:pt x="512" y="416"/>
                  </a:lnTo>
                  <a:close/>
                  <a:moveTo>
                    <a:pt x="510" y="417"/>
                  </a:moveTo>
                  <a:lnTo>
                    <a:pt x="492" y="423"/>
                  </a:lnTo>
                  <a:lnTo>
                    <a:pt x="490" y="417"/>
                  </a:lnTo>
                  <a:lnTo>
                    <a:pt x="508" y="412"/>
                  </a:lnTo>
                  <a:lnTo>
                    <a:pt x="510" y="417"/>
                  </a:lnTo>
                  <a:lnTo>
                    <a:pt x="510" y="417"/>
                  </a:lnTo>
                  <a:close/>
                  <a:moveTo>
                    <a:pt x="492" y="423"/>
                  </a:moveTo>
                  <a:lnTo>
                    <a:pt x="492" y="423"/>
                  </a:lnTo>
                  <a:lnTo>
                    <a:pt x="491" y="423"/>
                  </a:lnTo>
                  <a:lnTo>
                    <a:pt x="491" y="420"/>
                  </a:lnTo>
                  <a:lnTo>
                    <a:pt x="492" y="423"/>
                  </a:lnTo>
                  <a:lnTo>
                    <a:pt x="492" y="423"/>
                  </a:lnTo>
                  <a:close/>
                  <a:moveTo>
                    <a:pt x="491" y="423"/>
                  </a:moveTo>
                  <a:lnTo>
                    <a:pt x="455" y="428"/>
                  </a:lnTo>
                  <a:lnTo>
                    <a:pt x="454" y="423"/>
                  </a:lnTo>
                  <a:lnTo>
                    <a:pt x="491" y="417"/>
                  </a:lnTo>
                  <a:lnTo>
                    <a:pt x="491" y="423"/>
                  </a:lnTo>
                  <a:lnTo>
                    <a:pt x="491" y="423"/>
                  </a:lnTo>
                  <a:close/>
                  <a:moveTo>
                    <a:pt x="455" y="428"/>
                  </a:moveTo>
                  <a:lnTo>
                    <a:pt x="455" y="428"/>
                  </a:lnTo>
                  <a:lnTo>
                    <a:pt x="454" y="428"/>
                  </a:lnTo>
                  <a:lnTo>
                    <a:pt x="454" y="425"/>
                  </a:lnTo>
                  <a:lnTo>
                    <a:pt x="455" y="428"/>
                  </a:lnTo>
                  <a:lnTo>
                    <a:pt x="455" y="428"/>
                  </a:lnTo>
                  <a:close/>
                  <a:moveTo>
                    <a:pt x="454" y="428"/>
                  </a:moveTo>
                  <a:lnTo>
                    <a:pt x="448" y="428"/>
                  </a:lnTo>
                  <a:lnTo>
                    <a:pt x="448" y="423"/>
                  </a:lnTo>
                  <a:lnTo>
                    <a:pt x="454" y="423"/>
                  </a:lnTo>
                  <a:lnTo>
                    <a:pt x="454" y="428"/>
                  </a:lnTo>
                  <a:lnTo>
                    <a:pt x="454" y="428"/>
                  </a:lnTo>
                  <a:close/>
                  <a:moveTo>
                    <a:pt x="448" y="428"/>
                  </a:moveTo>
                  <a:lnTo>
                    <a:pt x="436" y="428"/>
                  </a:lnTo>
                  <a:lnTo>
                    <a:pt x="436" y="423"/>
                  </a:lnTo>
                  <a:lnTo>
                    <a:pt x="448" y="423"/>
                  </a:lnTo>
                  <a:lnTo>
                    <a:pt x="448" y="428"/>
                  </a:lnTo>
                  <a:lnTo>
                    <a:pt x="448" y="428"/>
                  </a:lnTo>
                  <a:close/>
                  <a:moveTo>
                    <a:pt x="434" y="423"/>
                  </a:moveTo>
                  <a:lnTo>
                    <a:pt x="435" y="423"/>
                  </a:lnTo>
                  <a:lnTo>
                    <a:pt x="436" y="423"/>
                  </a:lnTo>
                  <a:lnTo>
                    <a:pt x="436" y="425"/>
                  </a:lnTo>
                  <a:lnTo>
                    <a:pt x="434" y="423"/>
                  </a:lnTo>
                  <a:lnTo>
                    <a:pt x="434" y="423"/>
                  </a:lnTo>
                  <a:close/>
                  <a:moveTo>
                    <a:pt x="439" y="427"/>
                  </a:moveTo>
                  <a:lnTo>
                    <a:pt x="415" y="449"/>
                  </a:lnTo>
                  <a:lnTo>
                    <a:pt x="410" y="446"/>
                  </a:lnTo>
                  <a:lnTo>
                    <a:pt x="434" y="423"/>
                  </a:lnTo>
                  <a:lnTo>
                    <a:pt x="439" y="427"/>
                  </a:lnTo>
                  <a:lnTo>
                    <a:pt x="439" y="427"/>
                  </a:lnTo>
                  <a:close/>
                  <a:moveTo>
                    <a:pt x="415" y="449"/>
                  </a:moveTo>
                  <a:lnTo>
                    <a:pt x="414" y="450"/>
                  </a:lnTo>
                  <a:lnTo>
                    <a:pt x="413" y="450"/>
                  </a:lnTo>
                  <a:lnTo>
                    <a:pt x="413" y="447"/>
                  </a:lnTo>
                  <a:lnTo>
                    <a:pt x="415" y="449"/>
                  </a:lnTo>
                  <a:lnTo>
                    <a:pt x="415" y="449"/>
                  </a:lnTo>
                  <a:close/>
                  <a:moveTo>
                    <a:pt x="413" y="450"/>
                  </a:moveTo>
                  <a:lnTo>
                    <a:pt x="389" y="450"/>
                  </a:lnTo>
                  <a:lnTo>
                    <a:pt x="389" y="445"/>
                  </a:lnTo>
                  <a:lnTo>
                    <a:pt x="413" y="445"/>
                  </a:lnTo>
                  <a:lnTo>
                    <a:pt x="413" y="450"/>
                  </a:lnTo>
                  <a:lnTo>
                    <a:pt x="413" y="450"/>
                  </a:lnTo>
                  <a:close/>
                  <a:moveTo>
                    <a:pt x="389" y="450"/>
                  </a:moveTo>
                  <a:lnTo>
                    <a:pt x="388" y="450"/>
                  </a:lnTo>
                  <a:lnTo>
                    <a:pt x="389" y="447"/>
                  </a:lnTo>
                  <a:lnTo>
                    <a:pt x="389" y="450"/>
                  </a:lnTo>
                  <a:lnTo>
                    <a:pt x="389" y="450"/>
                  </a:lnTo>
                  <a:close/>
                  <a:moveTo>
                    <a:pt x="388" y="450"/>
                  </a:moveTo>
                  <a:lnTo>
                    <a:pt x="363" y="445"/>
                  </a:lnTo>
                  <a:lnTo>
                    <a:pt x="365" y="439"/>
                  </a:lnTo>
                  <a:lnTo>
                    <a:pt x="390" y="445"/>
                  </a:lnTo>
                  <a:lnTo>
                    <a:pt x="388" y="450"/>
                  </a:lnTo>
                  <a:lnTo>
                    <a:pt x="388" y="450"/>
                  </a:lnTo>
                  <a:close/>
                  <a:moveTo>
                    <a:pt x="363" y="445"/>
                  </a:moveTo>
                  <a:lnTo>
                    <a:pt x="363" y="445"/>
                  </a:lnTo>
                  <a:lnTo>
                    <a:pt x="364" y="441"/>
                  </a:lnTo>
                  <a:lnTo>
                    <a:pt x="363" y="445"/>
                  </a:lnTo>
                  <a:lnTo>
                    <a:pt x="363" y="445"/>
                  </a:lnTo>
                  <a:close/>
                  <a:moveTo>
                    <a:pt x="363" y="445"/>
                  </a:moveTo>
                  <a:lnTo>
                    <a:pt x="327" y="433"/>
                  </a:lnTo>
                  <a:lnTo>
                    <a:pt x="328" y="428"/>
                  </a:lnTo>
                  <a:lnTo>
                    <a:pt x="365" y="439"/>
                  </a:lnTo>
                  <a:lnTo>
                    <a:pt x="363" y="445"/>
                  </a:lnTo>
                  <a:lnTo>
                    <a:pt x="363" y="445"/>
                  </a:lnTo>
                  <a:close/>
                  <a:moveTo>
                    <a:pt x="327" y="433"/>
                  </a:moveTo>
                  <a:lnTo>
                    <a:pt x="326" y="433"/>
                  </a:lnTo>
                  <a:lnTo>
                    <a:pt x="327" y="431"/>
                  </a:lnTo>
                  <a:lnTo>
                    <a:pt x="327" y="433"/>
                  </a:lnTo>
                  <a:lnTo>
                    <a:pt x="327" y="433"/>
                  </a:lnTo>
                  <a:close/>
                  <a:moveTo>
                    <a:pt x="326" y="433"/>
                  </a:moveTo>
                  <a:lnTo>
                    <a:pt x="249" y="401"/>
                  </a:lnTo>
                  <a:lnTo>
                    <a:pt x="251" y="397"/>
                  </a:lnTo>
                  <a:lnTo>
                    <a:pt x="329" y="428"/>
                  </a:lnTo>
                  <a:lnTo>
                    <a:pt x="326" y="433"/>
                  </a:lnTo>
                  <a:lnTo>
                    <a:pt x="326" y="433"/>
                  </a:lnTo>
                  <a:close/>
                  <a:moveTo>
                    <a:pt x="248" y="397"/>
                  </a:moveTo>
                  <a:lnTo>
                    <a:pt x="249" y="396"/>
                  </a:lnTo>
                  <a:lnTo>
                    <a:pt x="251" y="397"/>
                  </a:lnTo>
                  <a:lnTo>
                    <a:pt x="250" y="399"/>
                  </a:lnTo>
                  <a:lnTo>
                    <a:pt x="248" y="397"/>
                  </a:lnTo>
                  <a:lnTo>
                    <a:pt x="248" y="397"/>
                  </a:lnTo>
                  <a:close/>
                  <a:moveTo>
                    <a:pt x="252" y="400"/>
                  </a:moveTo>
                  <a:lnTo>
                    <a:pt x="246" y="407"/>
                  </a:lnTo>
                  <a:lnTo>
                    <a:pt x="242" y="402"/>
                  </a:lnTo>
                  <a:lnTo>
                    <a:pt x="248" y="397"/>
                  </a:lnTo>
                  <a:lnTo>
                    <a:pt x="252" y="400"/>
                  </a:lnTo>
                  <a:lnTo>
                    <a:pt x="252" y="400"/>
                  </a:lnTo>
                  <a:close/>
                  <a:moveTo>
                    <a:pt x="241" y="404"/>
                  </a:moveTo>
                  <a:lnTo>
                    <a:pt x="241" y="403"/>
                  </a:lnTo>
                  <a:lnTo>
                    <a:pt x="242" y="402"/>
                  </a:lnTo>
                  <a:lnTo>
                    <a:pt x="244" y="404"/>
                  </a:lnTo>
                  <a:lnTo>
                    <a:pt x="241" y="404"/>
                  </a:lnTo>
                  <a:lnTo>
                    <a:pt x="241" y="404"/>
                  </a:lnTo>
                  <a:close/>
                  <a:moveTo>
                    <a:pt x="247" y="404"/>
                  </a:moveTo>
                  <a:lnTo>
                    <a:pt x="247" y="415"/>
                  </a:lnTo>
                  <a:lnTo>
                    <a:pt x="241" y="415"/>
                  </a:lnTo>
                  <a:lnTo>
                    <a:pt x="241" y="404"/>
                  </a:lnTo>
                  <a:lnTo>
                    <a:pt x="247" y="404"/>
                  </a:lnTo>
                  <a:lnTo>
                    <a:pt x="247" y="404"/>
                  </a:lnTo>
                  <a:close/>
                  <a:moveTo>
                    <a:pt x="247" y="415"/>
                  </a:moveTo>
                  <a:lnTo>
                    <a:pt x="247" y="417"/>
                  </a:lnTo>
                  <a:lnTo>
                    <a:pt x="244" y="417"/>
                  </a:lnTo>
                  <a:lnTo>
                    <a:pt x="244" y="415"/>
                  </a:lnTo>
                  <a:lnTo>
                    <a:pt x="247" y="415"/>
                  </a:lnTo>
                  <a:lnTo>
                    <a:pt x="247" y="415"/>
                  </a:lnTo>
                  <a:close/>
                  <a:moveTo>
                    <a:pt x="244" y="417"/>
                  </a:moveTo>
                  <a:lnTo>
                    <a:pt x="226" y="417"/>
                  </a:lnTo>
                  <a:lnTo>
                    <a:pt x="226" y="412"/>
                  </a:lnTo>
                  <a:lnTo>
                    <a:pt x="244" y="412"/>
                  </a:lnTo>
                  <a:lnTo>
                    <a:pt x="244" y="417"/>
                  </a:lnTo>
                  <a:lnTo>
                    <a:pt x="244" y="417"/>
                  </a:lnTo>
                  <a:close/>
                  <a:moveTo>
                    <a:pt x="226" y="417"/>
                  </a:moveTo>
                  <a:lnTo>
                    <a:pt x="223" y="417"/>
                  </a:lnTo>
                  <a:lnTo>
                    <a:pt x="223" y="415"/>
                  </a:lnTo>
                  <a:lnTo>
                    <a:pt x="226" y="415"/>
                  </a:lnTo>
                  <a:lnTo>
                    <a:pt x="226" y="417"/>
                  </a:lnTo>
                  <a:lnTo>
                    <a:pt x="226" y="417"/>
                  </a:lnTo>
                  <a:close/>
                  <a:moveTo>
                    <a:pt x="223" y="415"/>
                  </a:moveTo>
                  <a:lnTo>
                    <a:pt x="223" y="409"/>
                  </a:lnTo>
                  <a:lnTo>
                    <a:pt x="229" y="409"/>
                  </a:lnTo>
                  <a:lnTo>
                    <a:pt x="229" y="415"/>
                  </a:lnTo>
                  <a:lnTo>
                    <a:pt x="223" y="415"/>
                  </a:lnTo>
                  <a:lnTo>
                    <a:pt x="223" y="415"/>
                  </a:lnTo>
                  <a:close/>
                  <a:moveTo>
                    <a:pt x="228" y="408"/>
                  </a:moveTo>
                  <a:lnTo>
                    <a:pt x="229" y="408"/>
                  </a:lnTo>
                  <a:lnTo>
                    <a:pt x="229" y="409"/>
                  </a:lnTo>
                  <a:lnTo>
                    <a:pt x="226" y="409"/>
                  </a:lnTo>
                  <a:lnTo>
                    <a:pt x="228" y="408"/>
                  </a:lnTo>
                  <a:lnTo>
                    <a:pt x="228" y="408"/>
                  </a:lnTo>
                  <a:close/>
                  <a:moveTo>
                    <a:pt x="224" y="411"/>
                  </a:moveTo>
                  <a:lnTo>
                    <a:pt x="218" y="407"/>
                  </a:lnTo>
                  <a:lnTo>
                    <a:pt x="222" y="402"/>
                  </a:lnTo>
                  <a:lnTo>
                    <a:pt x="228" y="408"/>
                  </a:lnTo>
                  <a:lnTo>
                    <a:pt x="224" y="411"/>
                  </a:lnTo>
                  <a:lnTo>
                    <a:pt x="224" y="411"/>
                  </a:lnTo>
                  <a:close/>
                  <a:moveTo>
                    <a:pt x="220" y="401"/>
                  </a:moveTo>
                  <a:lnTo>
                    <a:pt x="222" y="401"/>
                  </a:lnTo>
                  <a:lnTo>
                    <a:pt x="222" y="402"/>
                  </a:lnTo>
                  <a:lnTo>
                    <a:pt x="220" y="404"/>
                  </a:lnTo>
                  <a:lnTo>
                    <a:pt x="220" y="401"/>
                  </a:lnTo>
                  <a:lnTo>
                    <a:pt x="220" y="401"/>
                  </a:lnTo>
                  <a:close/>
                  <a:moveTo>
                    <a:pt x="220" y="407"/>
                  </a:moveTo>
                  <a:lnTo>
                    <a:pt x="214" y="407"/>
                  </a:lnTo>
                  <a:lnTo>
                    <a:pt x="214" y="401"/>
                  </a:lnTo>
                  <a:lnTo>
                    <a:pt x="220" y="401"/>
                  </a:lnTo>
                  <a:lnTo>
                    <a:pt x="220" y="407"/>
                  </a:lnTo>
                  <a:lnTo>
                    <a:pt x="220" y="407"/>
                  </a:lnTo>
                  <a:close/>
                  <a:moveTo>
                    <a:pt x="214" y="407"/>
                  </a:moveTo>
                  <a:lnTo>
                    <a:pt x="208" y="407"/>
                  </a:lnTo>
                  <a:lnTo>
                    <a:pt x="208" y="401"/>
                  </a:lnTo>
                  <a:lnTo>
                    <a:pt x="214" y="401"/>
                  </a:lnTo>
                  <a:lnTo>
                    <a:pt x="214" y="407"/>
                  </a:lnTo>
                  <a:lnTo>
                    <a:pt x="214" y="407"/>
                  </a:lnTo>
                  <a:close/>
                  <a:moveTo>
                    <a:pt x="208" y="407"/>
                  </a:moveTo>
                  <a:lnTo>
                    <a:pt x="183" y="407"/>
                  </a:lnTo>
                  <a:lnTo>
                    <a:pt x="183" y="401"/>
                  </a:lnTo>
                  <a:lnTo>
                    <a:pt x="208" y="401"/>
                  </a:lnTo>
                  <a:lnTo>
                    <a:pt x="208" y="407"/>
                  </a:lnTo>
                  <a:lnTo>
                    <a:pt x="208" y="407"/>
                  </a:lnTo>
                  <a:close/>
                  <a:moveTo>
                    <a:pt x="183" y="407"/>
                  </a:moveTo>
                  <a:lnTo>
                    <a:pt x="179" y="407"/>
                  </a:lnTo>
                  <a:lnTo>
                    <a:pt x="181" y="403"/>
                  </a:lnTo>
                  <a:lnTo>
                    <a:pt x="183" y="404"/>
                  </a:lnTo>
                  <a:lnTo>
                    <a:pt x="183" y="407"/>
                  </a:lnTo>
                  <a:lnTo>
                    <a:pt x="183" y="407"/>
                  </a:lnTo>
                  <a:close/>
                  <a:moveTo>
                    <a:pt x="181" y="403"/>
                  </a:moveTo>
                  <a:lnTo>
                    <a:pt x="193" y="382"/>
                  </a:lnTo>
                  <a:lnTo>
                    <a:pt x="198" y="385"/>
                  </a:lnTo>
                  <a:lnTo>
                    <a:pt x="186" y="406"/>
                  </a:lnTo>
                  <a:lnTo>
                    <a:pt x="181" y="403"/>
                  </a:lnTo>
                  <a:lnTo>
                    <a:pt x="181" y="403"/>
                  </a:lnTo>
                  <a:close/>
                  <a:moveTo>
                    <a:pt x="193" y="382"/>
                  </a:moveTo>
                  <a:lnTo>
                    <a:pt x="193" y="382"/>
                  </a:lnTo>
                  <a:lnTo>
                    <a:pt x="193" y="381"/>
                  </a:lnTo>
                  <a:lnTo>
                    <a:pt x="195" y="384"/>
                  </a:lnTo>
                  <a:lnTo>
                    <a:pt x="193" y="382"/>
                  </a:lnTo>
                  <a:lnTo>
                    <a:pt x="193" y="382"/>
                  </a:lnTo>
                  <a:close/>
                  <a:moveTo>
                    <a:pt x="193" y="381"/>
                  </a:moveTo>
                  <a:lnTo>
                    <a:pt x="206" y="370"/>
                  </a:lnTo>
                  <a:lnTo>
                    <a:pt x="210" y="375"/>
                  </a:lnTo>
                  <a:lnTo>
                    <a:pt x="198" y="385"/>
                  </a:lnTo>
                  <a:lnTo>
                    <a:pt x="193" y="381"/>
                  </a:lnTo>
                  <a:lnTo>
                    <a:pt x="193" y="381"/>
                  </a:lnTo>
                  <a:close/>
                  <a:moveTo>
                    <a:pt x="211" y="374"/>
                  </a:moveTo>
                  <a:lnTo>
                    <a:pt x="211" y="374"/>
                  </a:lnTo>
                  <a:lnTo>
                    <a:pt x="210" y="375"/>
                  </a:lnTo>
                  <a:lnTo>
                    <a:pt x="208" y="373"/>
                  </a:lnTo>
                  <a:lnTo>
                    <a:pt x="211" y="374"/>
                  </a:lnTo>
                  <a:lnTo>
                    <a:pt x="211" y="374"/>
                  </a:lnTo>
                  <a:close/>
                  <a:moveTo>
                    <a:pt x="206" y="371"/>
                  </a:moveTo>
                  <a:lnTo>
                    <a:pt x="218" y="350"/>
                  </a:lnTo>
                  <a:lnTo>
                    <a:pt x="223" y="353"/>
                  </a:lnTo>
                  <a:lnTo>
                    <a:pt x="211" y="374"/>
                  </a:lnTo>
                  <a:lnTo>
                    <a:pt x="206" y="371"/>
                  </a:lnTo>
                  <a:lnTo>
                    <a:pt x="206" y="371"/>
                  </a:lnTo>
                  <a:close/>
                  <a:moveTo>
                    <a:pt x="222" y="350"/>
                  </a:moveTo>
                  <a:lnTo>
                    <a:pt x="224" y="351"/>
                  </a:lnTo>
                  <a:lnTo>
                    <a:pt x="223" y="353"/>
                  </a:lnTo>
                  <a:lnTo>
                    <a:pt x="220" y="352"/>
                  </a:lnTo>
                  <a:lnTo>
                    <a:pt x="222" y="350"/>
                  </a:lnTo>
                  <a:lnTo>
                    <a:pt x="222" y="350"/>
                  </a:lnTo>
                  <a:close/>
                  <a:moveTo>
                    <a:pt x="218" y="354"/>
                  </a:moveTo>
                  <a:lnTo>
                    <a:pt x="212" y="348"/>
                  </a:lnTo>
                  <a:lnTo>
                    <a:pt x="216" y="344"/>
                  </a:lnTo>
                  <a:lnTo>
                    <a:pt x="222" y="350"/>
                  </a:lnTo>
                  <a:lnTo>
                    <a:pt x="218" y="354"/>
                  </a:lnTo>
                  <a:lnTo>
                    <a:pt x="218" y="354"/>
                  </a:lnTo>
                  <a:close/>
                  <a:moveTo>
                    <a:pt x="212" y="348"/>
                  </a:moveTo>
                  <a:lnTo>
                    <a:pt x="212" y="347"/>
                  </a:lnTo>
                  <a:lnTo>
                    <a:pt x="214" y="347"/>
                  </a:lnTo>
                  <a:lnTo>
                    <a:pt x="212" y="348"/>
                  </a:lnTo>
                  <a:lnTo>
                    <a:pt x="212" y="348"/>
                  </a:lnTo>
                  <a:close/>
                  <a:moveTo>
                    <a:pt x="212" y="347"/>
                  </a:moveTo>
                  <a:lnTo>
                    <a:pt x="205" y="332"/>
                  </a:lnTo>
                  <a:lnTo>
                    <a:pt x="211" y="330"/>
                  </a:lnTo>
                  <a:lnTo>
                    <a:pt x="217" y="346"/>
                  </a:lnTo>
                  <a:lnTo>
                    <a:pt x="212" y="347"/>
                  </a:lnTo>
                  <a:lnTo>
                    <a:pt x="212" y="347"/>
                  </a:lnTo>
                  <a:close/>
                  <a:moveTo>
                    <a:pt x="209" y="328"/>
                  </a:moveTo>
                  <a:lnTo>
                    <a:pt x="211" y="328"/>
                  </a:lnTo>
                  <a:lnTo>
                    <a:pt x="211" y="330"/>
                  </a:lnTo>
                  <a:lnTo>
                    <a:pt x="208" y="331"/>
                  </a:lnTo>
                  <a:lnTo>
                    <a:pt x="209" y="328"/>
                  </a:lnTo>
                  <a:lnTo>
                    <a:pt x="209" y="328"/>
                  </a:lnTo>
                  <a:close/>
                  <a:moveTo>
                    <a:pt x="208" y="333"/>
                  </a:moveTo>
                  <a:lnTo>
                    <a:pt x="177" y="328"/>
                  </a:lnTo>
                  <a:lnTo>
                    <a:pt x="178" y="323"/>
                  </a:lnTo>
                  <a:lnTo>
                    <a:pt x="209" y="328"/>
                  </a:lnTo>
                  <a:lnTo>
                    <a:pt x="208" y="333"/>
                  </a:lnTo>
                  <a:lnTo>
                    <a:pt x="208" y="333"/>
                  </a:lnTo>
                  <a:close/>
                  <a:moveTo>
                    <a:pt x="178" y="323"/>
                  </a:moveTo>
                  <a:lnTo>
                    <a:pt x="178" y="323"/>
                  </a:lnTo>
                  <a:lnTo>
                    <a:pt x="178" y="325"/>
                  </a:lnTo>
                  <a:lnTo>
                    <a:pt x="178" y="323"/>
                  </a:lnTo>
                  <a:lnTo>
                    <a:pt x="178" y="323"/>
                  </a:lnTo>
                  <a:close/>
                  <a:moveTo>
                    <a:pt x="178" y="328"/>
                  </a:moveTo>
                  <a:lnTo>
                    <a:pt x="166" y="328"/>
                  </a:lnTo>
                  <a:lnTo>
                    <a:pt x="166" y="323"/>
                  </a:lnTo>
                  <a:lnTo>
                    <a:pt x="178" y="323"/>
                  </a:lnTo>
                  <a:lnTo>
                    <a:pt x="178" y="328"/>
                  </a:lnTo>
                  <a:lnTo>
                    <a:pt x="178" y="328"/>
                  </a:lnTo>
                  <a:close/>
                  <a:moveTo>
                    <a:pt x="166" y="328"/>
                  </a:moveTo>
                  <a:lnTo>
                    <a:pt x="154" y="328"/>
                  </a:lnTo>
                  <a:lnTo>
                    <a:pt x="154" y="323"/>
                  </a:lnTo>
                  <a:lnTo>
                    <a:pt x="166" y="323"/>
                  </a:lnTo>
                  <a:lnTo>
                    <a:pt x="166" y="328"/>
                  </a:lnTo>
                  <a:lnTo>
                    <a:pt x="166" y="328"/>
                  </a:lnTo>
                  <a:close/>
                  <a:moveTo>
                    <a:pt x="151" y="326"/>
                  </a:moveTo>
                  <a:lnTo>
                    <a:pt x="149" y="323"/>
                  </a:lnTo>
                  <a:lnTo>
                    <a:pt x="154" y="323"/>
                  </a:lnTo>
                  <a:lnTo>
                    <a:pt x="154" y="325"/>
                  </a:lnTo>
                  <a:lnTo>
                    <a:pt x="151" y="326"/>
                  </a:lnTo>
                  <a:lnTo>
                    <a:pt x="151" y="326"/>
                  </a:lnTo>
                  <a:close/>
                  <a:moveTo>
                    <a:pt x="157" y="324"/>
                  </a:moveTo>
                  <a:lnTo>
                    <a:pt x="163" y="334"/>
                  </a:lnTo>
                  <a:lnTo>
                    <a:pt x="157" y="337"/>
                  </a:lnTo>
                  <a:lnTo>
                    <a:pt x="151" y="326"/>
                  </a:lnTo>
                  <a:lnTo>
                    <a:pt x="157" y="324"/>
                  </a:lnTo>
                  <a:lnTo>
                    <a:pt x="157" y="324"/>
                  </a:lnTo>
                  <a:close/>
                  <a:moveTo>
                    <a:pt x="163" y="334"/>
                  </a:moveTo>
                  <a:lnTo>
                    <a:pt x="163" y="335"/>
                  </a:lnTo>
                  <a:lnTo>
                    <a:pt x="163" y="336"/>
                  </a:lnTo>
                  <a:lnTo>
                    <a:pt x="160" y="336"/>
                  </a:lnTo>
                  <a:lnTo>
                    <a:pt x="163" y="334"/>
                  </a:lnTo>
                  <a:lnTo>
                    <a:pt x="163" y="334"/>
                  </a:lnTo>
                  <a:close/>
                  <a:moveTo>
                    <a:pt x="163" y="336"/>
                  </a:moveTo>
                  <a:lnTo>
                    <a:pt x="163" y="341"/>
                  </a:lnTo>
                  <a:lnTo>
                    <a:pt x="157" y="341"/>
                  </a:lnTo>
                  <a:lnTo>
                    <a:pt x="157" y="336"/>
                  </a:lnTo>
                  <a:lnTo>
                    <a:pt x="163" y="336"/>
                  </a:lnTo>
                  <a:lnTo>
                    <a:pt x="163" y="336"/>
                  </a:lnTo>
                  <a:close/>
                  <a:moveTo>
                    <a:pt x="163" y="341"/>
                  </a:moveTo>
                  <a:lnTo>
                    <a:pt x="163" y="347"/>
                  </a:lnTo>
                  <a:lnTo>
                    <a:pt x="157" y="347"/>
                  </a:lnTo>
                  <a:lnTo>
                    <a:pt x="157" y="341"/>
                  </a:lnTo>
                  <a:lnTo>
                    <a:pt x="163" y="341"/>
                  </a:lnTo>
                  <a:lnTo>
                    <a:pt x="163" y="341"/>
                  </a:lnTo>
                  <a:close/>
                  <a:moveTo>
                    <a:pt x="163" y="347"/>
                  </a:moveTo>
                  <a:lnTo>
                    <a:pt x="163" y="362"/>
                  </a:lnTo>
                  <a:lnTo>
                    <a:pt x="157" y="362"/>
                  </a:lnTo>
                  <a:lnTo>
                    <a:pt x="157" y="347"/>
                  </a:lnTo>
                  <a:lnTo>
                    <a:pt x="163" y="347"/>
                  </a:lnTo>
                  <a:lnTo>
                    <a:pt x="163" y="347"/>
                  </a:lnTo>
                  <a:close/>
                  <a:moveTo>
                    <a:pt x="163" y="362"/>
                  </a:moveTo>
                  <a:lnTo>
                    <a:pt x="163" y="367"/>
                  </a:lnTo>
                  <a:lnTo>
                    <a:pt x="157" y="367"/>
                  </a:lnTo>
                  <a:lnTo>
                    <a:pt x="157" y="362"/>
                  </a:lnTo>
                  <a:lnTo>
                    <a:pt x="163" y="362"/>
                  </a:lnTo>
                  <a:lnTo>
                    <a:pt x="163" y="362"/>
                  </a:lnTo>
                  <a:close/>
                  <a:moveTo>
                    <a:pt x="163" y="367"/>
                  </a:moveTo>
                  <a:lnTo>
                    <a:pt x="163" y="373"/>
                  </a:lnTo>
                  <a:lnTo>
                    <a:pt x="157" y="373"/>
                  </a:lnTo>
                  <a:lnTo>
                    <a:pt x="157" y="367"/>
                  </a:lnTo>
                  <a:lnTo>
                    <a:pt x="163" y="367"/>
                  </a:lnTo>
                  <a:lnTo>
                    <a:pt x="163" y="367"/>
                  </a:lnTo>
                  <a:close/>
                  <a:moveTo>
                    <a:pt x="163" y="373"/>
                  </a:moveTo>
                  <a:lnTo>
                    <a:pt x="163" y="376"/>
                  </a:lnTo>
                  <a:lnTo>
                    <a:pt x="160" y="376"/>
                  </a:lnTo>
                  <a:lnTo>
                    <a:pt x="160" y="373"/>
                  </a:lnTo>
                  <a:lnTo>
                    <a:pt x="163" y="373"/>
                  </a:lnTo>
                  <a:lnTo>
                    <a:pt x="163" y="373"/>
                  </a:lnTo>
                  <a:close/>
                  <a:moveTo>
                    <a:pt x="160" y="376"/>
                  </a:moveTo>
                  <a:lnTo>
                    <a:pt x="148" y="376"/>
                  </a:lnTo>
                  <a:lnTo>
                    <a:pt x="148" y="370"/>
                  </a:lnTo>
                  <a:lnTo>
                    <a:pt x="160" y="370"/>
                  </a:lnTo>
                  <a:lnTo>
                    <a:pt x="160" y="376"/>
                  </a:lnTo>
                  <a:lnTo>
                    <a:pt x="160" y="376"/>
                  </a:lnTo>
                  <a:close/>
                  <a:moveTo>
                    <a:pt x="148" y="376"/>
                  </a:moveTo>
                  <a:lnTo>
                    <a:pt x="145" y="376"/>
                  </a:lnTo>
                  <a:lnTo>
                    <a:pt x="145" y="373"/>
                  </a:lnTo>
                  <a:lnTo>
                    <a:pt x="148" y="373"/>
                  </a:lnTo>
                  <a:lnTo>
                    <a:pt x="148" y="376"/>
                  </a:lnTo>
                  <a:lnTo>
                    <a:pt x="148" y="376"/>
                  </a:lnTo>
                  <a:close/>
                  <a:moveTo>
                    <a:pt x="145" y="373"/>
                  </a:moveTo>
                  <a:lnTo>
                    <a:pt x="133" y="331"/>
                  </a:lnTo>
                  <a:lnTo>
                    <a:pt x="139" y="330"/>
                  </a:lnTo>
                  <a:lnTo>
                    <a:pt x="151" y="372"/>
                  </a:lnTo>
                  <a:lnTo>
                    <a:pt x="145" y="373"/>
                  </a:lnTo>
                  <a:lnTo>
                    <a:pt x="145" y="373"/>
                  </a:lnTo>
                  <a:close/>
                  <a:moveTo>
                    <a:pt x="139" y="330"/>
                  </a:moveTo>
                  <a:lnTo>
                    <a:pt x="139" y="330"/>
                  </a:lnTo>
                  <a:lnTo>
                    <a:pt x="136" y="331"/>
                  </a:lnTo>
                  <a:lnTo>
                    <a:pt x="139" y="330"/>
                  </a:lnTo>
                  <a:lnTo>
                    <a:pt x="139" y="330"/>
                  </a:lnTo>
                  <a:close/>
                  <a:moveTo>
                    <a:pt x="133" y="332"/>
                  </a:moveTo>
                  <a:lnTo>
                    <a:pt x="127" y="316"/>
                  </a:lnTo>
                  <a:lnTo>
                    <a:pt x="133" y="314"/>
                  </a:lnTo>
                  <a:lnTo>
                    <a:pt x="139" y="330"/>
                  </a:lnTo>
                  <a:lnTo>
                    <a:pt x="133" y="332"/>
                  </a:lnTo>
                  <a:lnTo>
                    <a:pt x="133" y="332"/>
                  </a:lnTo>
                  <a:close/>
                  <a:moveTo>
                    <a:pt x="132" y="312"/>
                  </a:moveTo>
                  <a:lnTo>
                    <a:pt x="133" y="313"/>
                  </a:lnTo>
                  <a:lnTo>
                    <a:pt x="133" y="314"/>
                  </a:lnTo>
                  <a:lnTo>
                    <a:pt x="130" y="315"/>
                  </a:lnTo>
                  <a:lnTo>
                    <a:pt x="132" y="312"/>
                  </a:lnTo>
                  <a:lnTo>
                    <a:pt x="132" y="312"/>
                  </a:lnTo>
                  <a:close/>
                  <a:moveTo>
                    <a:pt x="128" y="317"/>
                  </a:moveTo>
                  <a:lnTo>
                    <a:pt x="109" y="307"/>
                  </a:lnTo>
                  <a:lnTo>
                    <a:pt x="113" y="301"/>
                  </a:lnTo>
                  <a:lnTo>
                    <a:pt x="132" y="312"/>
                  </a:lnTo>
                  <a:lnTo>
                    <a:pt x="128" y="317"/>
                  </a:lnTo>
                  <a:lnTo>
                    <a:pt x="128" y="317"/>
                  </a:lnTo>
                  <a:close/>
                  <a:moveTo>
                    <a:pt x="109" y="307"/>
                  </a:moveTo>
                  <a:lnTo>
                    <a:pt x="109" y="306"/>
                  </a:lnTo>
                  <a:lnTo>
                    <a:pt x="108" y="306"/>
                  </a:lnTo>
                  <a:lnTo>
                    <a:pt x="111" y="304"/>
                  </a:lnTo>
                  <a:lnTo>
                    <a:pt x="109" y="307"/>
                  </a:lnTo>
                  <a:lnTo>
                    <a:pt x="109" y="307"/>
                  </a:lnTo>
                  <a:close/>
                  <a:moveTo>
                    <a:pt x="108" y="306"/>
                  </a:moveTo>
                  <a:lnTo>
                    <a:pt x="97" y="290"/>
                  </a:lnTo>
                  <a:lnTo>
                    <a:pt x="102" y="286"/>
                  </a:lnTo>
                  <a:lnTo>
                    <a:pt x="114" y="302"/>
                  </a:lnTo>
                  <a:lnTo>
                    <a:pt x="108" y="306"/>
                  </a:lnTo>
                  <a:lnTo>
                    <a:pt x="108" y="306"/>
                  </a:lnTo>
                  <a:close/>
                  <a:moveTo>
                    <a:pt x="97" y="290"/>
                  </a:moveTo>
                  <a:lnTo>
                    <a:pt x="97" y="290"/>
                  </a:lnTo>
                  <a:lnTo>
                    <a:pt x="96" y="289"/>
                  </a:lnTo>
                  <a:lnTo>
                    <a:pt x="99" y="288"/>
                  </a:lnTo>
                  <a:lnTo>
                    <a:pt x="97" y="290"/>
                  </a:lnTo>
                  <a:lnTo>
                    <a:pt x="97" y="290"/>
                  </a:lnTo>
                  <a:close/>
                  <a:moveTo>
                    <a:pt x="96" y="289"/>
                  </a:moveTo>
                  <a:lnTo>
                    <a:pt x="90" y="273"/>
                  </a:lnTo>
                  <a:lnTo>
                    <a:pt x="96" y="271"/>
                  </a:lnTo>
                  <a:lnTo>
                    <a:pt x="102" y="287"/>
                  </a:lnTo>
                  <a:lnTo>
                    <a:pt x="96" y="289"/>
                  </a:lnTo>
                  <a:lnTo>
                    <a:pt x="96" y="289"/>
                  </a:lnTo>
                  <a:close/>
                  <a:moveTo>
                    <a:pt x="90" y="273"/>
                  </a:moveTo>
                  <a:lnTo>
                    <a:pt x="90" y="273"/>
                  </a:lnTo>
                  <a:lnTo>
                    <a:pt x="90" y="272"/>
                  </a:lnTo>
                  <a:lnTo>
                    <a:pt x="93" y="272"/>
                  </a:lnTo>
                  <a:lnTo>
                    <a:pt x="90" y="273"/>
                  </a:lnTo>
                  <a:lnTo>
                    <a:pt x="90" y="273"/>
                  </a:lnTo>
                  <a:close/>
                  <a:moveTo>
                    <a:pt x="90" y="272"/>
                  </a:moveTo>
                  <a:lnTo>
                    <a:pt x="90" y="256"/>
                  </a:lnTo>
                  <a:lnTo>
                    <a:pt x="96" y="256"/>
                  </a:lnTo>
                  <a:lnTo>
                    <a:pt x="96" y="272"/>
                  </a:lnTo>
                  <a:lnTo>
                    <a:pt x="90" y="272"/>
                  </a:lnTo>
                  <a:lnTo>
                    <a:pt x="90" y="272"/>
                  </a:lnTo>
                  <a:close/>
                  <a:moveTo>
                    <a:pt x="90" y="256"/>
                  </a:moveTo>
                  <a:lnTo>
                    <a:pt x="90" y="240"/>
                  </a:lnTo>
                  <a:lnTo>
                    <a:pt x="96" y="240"/>
                  </a:lnTo>
                  <a:lnTo>
                    <a:pt x="96" y="256"/>
                  </a:lnTo>
                  <a:lnTo>
                    <a:pt x="90" y="256"/>
                  </a:lnTo>
                  <a:lnTo>
                    <a:pt x="90" y="256"/>
                  </a:lnTo>
                  <a:close/>
                  <a:moveTo>
                    <a:pt x="90" y="240"/>
                  </a:moveTo>
                  <a:lnTo>
                    <a:pt x="90" y="225"/>
                  </a:lnTo>
                  <a:lnTo>
                    <a:pt x="96" y="225"/>
                  </a:lnTo>
                  <a:lnTo>
                    <a:pt x="96" y="240"/>
                  </a:lnTo>
                  <a:lnTo>
                    <a:pt x="90" y="240"/>
                  </a:lnTo>
                  <a:lnTo>
                    <a:pt x="90" y="240"/>
                  </a:lnTo>
                  <a:close/>
                  <a:moveTo>
                    <a:pt x="96" y="225"/>
                  </a:moveTo>
                  <a:lnTo>
                    <a:pt x="96" y="225"/>
                  </a:lnTo>
                  <a:lnTo>
                    <a:pt x="96" y="225"/>
                  </a:lnTo>
                  <a:lnTo>
                    <a:pt x="93" y="225"/>
                  </a:lnTo>
                  <a:lnTo>
                    <a:pt x="96" y="225"/>
                  </a:lnTo>
                  <a:lnTo>
                    <a:pt x="96" y="225"/>
                  </a:lnTo>
                  <a:close/>
                  <a:moveTo>
                    <a:pt x="90" y="226"/>
                  </a:moveTo>
                  <a:lnTo>
                    <a:pt x="84" y="210"/>
                  </a:lnTo>
                  <a:lnTo>
                    <a:pt x="90" y="209"/>
                  </a:lnTo>
                  <a:lnTo>
                    <a:pt x="96" y="225"/>
                  </a:lnTo>
                  <a:lnTo>
                    <a:pt x="90" y="226"/>
                  </a:lnTo>
                  <a:lnTo>
                    <a:pt x="90" y="226"/>
                  </a:lnTo>
                  <a:close/>
                  <a:moveTo>
                    <a:pt x="90" y="207"/>
                  </a:moveTo>
                  <a:lnTo>
                    <a:pt x="90" y="208"/>
                  </a:lnTo>
                  <a:lnTo>
                    <a:pt x="90" y="209"/>
                  </a:lnTo>
                  <a:lnTo>
                    <a:pt x="87" y="210"/>
                  </a:lnTo>
                  <a:lnTo>
                    <a:pt x="90" y="207"/>
                  </a:lnTo>
                  <a:lnTo>
                    <a:pt x="90" y="207"/>
                  </a:lnTo>
                  <a:close/>
                  <a:moveTo>
                    <a:pt x="85" y="211"/>
                  </a:moveTo>
                  <a:lnTo>
                    <a:pt x="73" y="200"/>
                  </a:lnTo>
                  <a:lnTo>
                    <a:pt x="78" y="195"/>
                  </a:lnTo>
                  <a:lnTo>
                    <a:pt x="90" y="207"/>
                  </a:lnTo>
                  <a:lnTo>
                    <a:pt x="85" y="211"/>
                  </a:lnTo>
                  <a:lnTo>
                    <a:pt x="85" y="211"/>
                  </a:lnTo>
                  <a:close/>
                  <a:moveTo>
                    <a:pt x="76" y="195"/>
                  </a:moveTo>
                  <a:lnTo>
                    <a:pt x="77" y="195"/>
                  </a:lnTo>
                  <a:lnTo>
                    <a:pt x="78" y="195"/>
                  </a:lnTo>
                  <a:lnTo>
                    <a:pt x="75" y="198"/>
                  </a:lnTo>
                  <a:lnTo>
                    <a:pt x="76" y="195"/>
                  </a:lnTo>
                  <a:lnTo>
                    <a:pt x="76" y="195"/>
                  </a:lnTo>
                  <a:close/>
                  <a:moveTo>
                    <a:pt x="75" y="201"/>
                  </a:moveTo>
                  <a:lnTo>
                    <a:pt x="56" y="195"/>
                  </a:lnTo>
                  <a:lnTo>
                    <a:pt x="58" y="190"/>
                  </a:lnTo>
                  <a:lnTo>
                    <a:pt x="76" y="195"/>
                  </a:lnTo>
                  <a:lnTo>
                    <a:pt x="75" y="201"/>
                  </a:lnTo>
                  <a:lnTo>
                    <a:pt x="75" y="201"/>
                  </a:lnTo>
                  <a:close/>
                  <a:moveTo>
                    <a:pt x="56" y="195"/>
                  </a:moveTo>
                  <a:lnTo>
                    <a:pt x="53" y="194"/>
                  </a:lnTo>
                  <a:lnTo>
                    <a:pt x="53" y="193"/>
                  </a:lnTo>
                  <a:lnTo>
                    <a:pt x="57" y="193"/>
                  </a:lnTo>
                  <a:lnTo>
                    <a:pt x="56" y="195"/>
                  </a:lnTo>
                  <a:lnTo>
                    <a:pt x="56" y="195"/>
                  </a:lnTo>
                  <a:close/>
                  <a:moveTo>
                    <a:pt x="53" y="193"/>
                  </a:moveTo>
                  <a:lnTo>
                    <a:pt x="53" y="177"/>
                  </a:lnTo>
                  <a:lnTo>
                    <a:pt x="60" y="177"/>
                  </a:lnTo>
                  <a:lnTo>
                    <a:pt x="60" y="193"/>
                  </a:lnTo>
                  <a:lnTo>
                    <a:pt x="53" y="193"/>
                  </a:lnTo>
                  <a:lnTo>
                    <a:pt x="53" y="193"/>
                  </a:lnTo>
                  <a:close/>
                  <a:moveTo>
                    <a:pt x="53" y="177"/>
                  </a:moveTo>
                  <a:lnTo>
                    <a:pt x="53" y="174"/>
                  </a:lnTo>
                  <a:lnTo>
                    <a:pt x="57" y="174"/>
                  </a:lnTo>
                  <a:lnTo>
                    <a:pt x="57" y="177"/>
                  </a:lnTo>
                  <a:lnTo>
                    <a:pt x="53" y="177"/>
                  </a:lnTo>
                  <a:lnTo>
                    <a:pt x="53" y="177"/>
                  </a:lnTo>
                  <a:close/>
                  <a:moveTo>
                    <a:pt x="57" y="174"/>
                  </a:moveTo>
                  <a:lnTo>
                    <a:pt x="63" y="174"/>
                  </a:lnTo>
                  <a:lnTo>
                    <a:pt x="63" y="179"/>
                  </a:lnTo>
                  <a:lnTo>
                    <a:pt x="57" y="179"/>
                  </a:lnTo>
                  <a:lnTo>
                    <a:pt x="57" y="174"/>
                  </a:lnTo>
                  <a:lnTo>
                    <a:pt x="57" y="174"/>
                  </a:lnTo>
                  <a:close/>
                  <a:moveTo>
                    <a:pt x="65" y="179"/>
                  </a:moveTo>
                  <a:lnTo>
                    <a:pt x="64" y="179"/>
                  </a:lnTo>
                  <a:lnTo>
                    <a:pt x="63" y="179"/>
                  </a:lnTo>
                  <a:lnTo>
                    <a:pt x="63" y="177"/>
                  </a:lnTo>
                  <a:lnTo>
                    <a:pt x="65" y="179"/>
                  </a:lnTo>
                  <a:lnTo>
                    <a:pt x="65" y="179"/>
                  </a:lnTo>
                  <a:close/>
                  <a:moveTo>
                    <a:pt x="60" y="175"/>
                  </a:moveTo>
                  <a:lnTo>
                    <a:pt x="66" y="170"/>
                  </a:lnTo>
                  <a:lnTo>
                    <a:pt x="72" y="173"/>
                  </a:lnTo>
                  <a:lnTo>
                    <a:pt x="65" y="179"/>
                  </a:lnTo>
                  <a:lnTo>
                    <a:pt x="60" y="175"/>
                  </a:lnTo>
                  <a:lnTo>
                    <a:pt x="60" y="175"/>
                  </a:lnTo>
                  <a:close/>
                  <a:moveTo>
                    <a:pt x="72" y="171"/>
                  </a:moveTo>
                  <a:lnTo>
                    <a:pt x="73" y="172"/>
                  </a:lnTo>
                  <a:lnTo>
                    <a:pt x="72" y="173"/>
                  </a:lnTo>
                  <a:lnTo>
                    <a:pt x="70" y="172"/>
                  </a:lnTo>
                  <a:lnTo>
                    <a:pt x="72" y="171"/>
                  </a:lnTo>
                  <a:lnTo>
                    <a:pt x="72" y="171"/>
                  </a:lnTo>
                  <a:close/>
                  <a:moveTo>
                    <a:pt x="66" y="172"/>
                  </a:moveTo>
                  <a:lnTo>
                    <a:pt x="60" y="162"/>
                  </a:lnTo>
                  <a:lnTo>
                    <a:pt x="65" y="160"/>
                  </a:lnTo>
                  <a:lnTo>
                    <a:pt x="72" y="171"/>
                  </a:lnTo>
                  <a:lnTo>
                    <a:pt x="66" y="172"/>
                  </a:lnTo>
                  <a:lnTo>
                    <a:pt x="66" y="172"/>
                  </a:lnTo>
                  <a:close/>
                  <a:moveTo>
                    <a:pt x="60" y="162"/>
                  </a:moveTo>
                  <a:lnTo>
                    <a:pt x="60" y="162"/>
                  </a:lnTo>
                  <a:lnTo>
                    <a:pt x="60" y="161"/>
                  </a:lnTo>
                  <a:lnTo>
                    <a:pt x="63" y="161"/>
                  </a:lnTo>
                  <a:lnTo>
                    <a:pt x="60" y="162"/>
                  </a:lnTo>
                  <a:lnTo>
                    <a:pt x="60" y="162"/>
                  </a:lnTo>
                  <a:close/>
                  <a:moveTo>
                    <a:pt x="60" y="161"/>
                  </a:moveTo>
                  <a:lnTo>
                    <a:pt x="60" y="156"/>
                  </a:lnTo>
                  <a:lnTo>
                    <a:pt x="66" y="156"/>
                  </a:lnTo>
                  <a:lnTo>
                    <a:pt x="66" y="161"/>
                  </a:lnTo>
                  <a:lnTo>
                    <a:pt x="60" y="161"/>
                  </a:lnTo>
                  <a:lnTo>
                    <a:pt x="60" y="161"/>
                  </a:lnTo>
                  <a:close/>
                  <a:moveTo>
                    <a:pt x="63" y="153"/>
                  </a:moveTo>
                  <a:lnTo>
                    <a:pt x="66" y="154"/>
                  </a:lnTo>
                  <a:lnTo>
                    <a:pt x="66" y="156"/>
                  </a:lnTo>
                  <a:lnTo>
                    <a:pt x="63" y="156"/>
                  </a:lnTo>
                  <a:lnTo>
                    <a:pt x="63" y="153"/>
                  </a:lnTo>
                  <a:lnTo>
                    <a:pt x="63" y="153"/>
                  </a:lnTo>
                  <a:close/>
                  <a:moveTo>
                    <a:pt x="62" y="158"/>
                  </a:moveTo>
                  <a:lnTo>
                    <a:pt x="44" y="153"/>
                  </a:lnTo>
                  <a:lnTo>
                    <a:pt x="46" y="148"/>
                  </a:lnTo>
                  <a:lnTo>
                    <a:pt x="63" y="153"/>
                  </a:lnTo>
                  <a:lnTo>
                    <a:pt x="62" y="158"/>
                  </a:lnTo>
                  <a:lnTo>
                    <a:pt x="62" y="158"/>
                  </a:lnTo>
                  <a:close/>
                  <a:moveTo>
                    <a:pt x="44" y="153"/>
                  </a:moveTo>
                  <a:lnTo>
                    <a:pt x="43" y="153"/>
                  </a:lnTo>
                  <a:lnTo>
                    <a:pt x="43" y="152"/>
                  </a:lnTo>
                  <a:lnTo>
                    <a:pt x="45" y="150"/>
                  </a:lnTo>
                  <a:lnTo>
                    <a:pt x="44" y="153"/>
                  </a:lnTo>
                  <a:lnTo>
                    <a:pt x="44" y="153"/>
                  </a:lnTo>
                  <a:close/>
                  <a:moveTo>
                    <a:pt x="43" y="152"/>
                  </a:moveTo>
                  <a:lnTo>
                    <a:pt x="36" y="147"/>
                  </a:lnTo>
                  <a:lnTo>
                    <a:pt x="41" y="143"/>
                  </a:lnTo>
                  <a:lnTo>
                    <a:pt x="47" y="149"/>
                  </a:lnTo>
                  <a:lnTo>
                    <a:pt x="43" y="152"/>
                  </a:lnTo>
                  <a:lnTo>
                    <a:pt x="43" y="152"/>
                  </a:lnTo>
                  <a:close/>
                  <a:moveTo>
                    <a:pt x="36" y="147"/>
                  </a:moveTo>
                  <a:lnTo>
                    <a:pt x="36" y="147"/>
                  </a:lnTo>
                  <a:lnTo>
                    <a:pt x="39" y="145"/>
                  </a:lnTo>
                  <a:lnTo>
                    <a:pt x="36" y="147"/>
                  </a:lnTo>
                  <a:lnTo>
                    <a:pt x="36" y="147"/>
                  </a:lnTo>
                  <a:close/>
                  <a:moveTo>
                    <a:pt x="36" y="147"/>
                  </a:moveTo>
                  <a:lnTo>
                    <a:pt x="31" y="141"/>
                  </a:lnTo>
                  <a:lnTo>
                    <a:pt x="35" y="138"/>
                  </a:lnTo>
                  <a:lnTo>
                    <a:pt x="41" y="143"/>
                  </a:lnTo>
                  <a:lnTo>
                    <a:pt x="36" y="147"/>
                  </a:lnTo>
                  <a:lnTo>
                    <a:pt x="36" y="147"/>
                  </a:lnTo>
                  <a:close/>
                  <a:moveTo>
                    <a:pt x="31" y="141"/>
                  </a:moveTo>
                  <a:lnTo>
                    <a:pt x="30" y="141"/>
                  </a:lnTo>
                  <a:lnTo>
                    <a:pt x="30" y="140"/>
                  </a:lnTo>
                  <a:lnTo>
                    <a:pt x="33" y="140"/>
                  </a:lnTo>
                  <a:lnTo>
                    <a:pt x="31" y="141"/>
                  </a:lnTo>
                  <a:lnTo>
                    <a:pt x="31" y="141"/>
                  </a:lnTo>
                  <a:close/>
                  <a:moveTo>
                    <a:pt x="30" y="140"/>
                  </a:moveTo>
                  <a:lnTo>
                    <a:pt x="30" y="134"/>
                  </a:lnTo>
                  <a:lnTo>
                    <a:pt x="36" y="134"/>
                  </a:lnTo>
                  <a:lnTo>
                    <a:pt x="36" y="140"/>
                  </a:lnTo>
                  <a:lnTo>
                    <a:pt x="30" y="140"/>
                  </a:lnTo>
                  <a:lnTo>
                    <a:pt x="30" y="140"/>
                  </a:lnTo>
                  <a:close/>
                  <a:moveTo>
                    <a:pt x="30" y="134"/>
                  </a:moveTo>
                  <a:lnTo>
                    <a:pt x="30" y="133"/>
                  </a:lnTo>
                  <a:lnTo>
                    <a:pt x="31" y="133"/>
                  </a:lnTo>
                  <a:lnTo>
                    <a:pt x="33" y="134"/>
                  </a:lnTo>
                  <a:lnTo>
                    <a:pt x="30" y="134"/>
                  </a:lnTo>
                  <a:lnTo>
                    <a:pt x="30" y="134"/>
                  </a:lnTo>
                  <a:close/>
                  <a:moveTo>
                    <a:pt x="31" y="133"/>
                  </a:moveTo>
                  <a:lnTo>
                    <a:pt x="36" y="127"/>
                  </a:lnTo>
                  <a:lnTo>
                    <a:pt x="41" y="131"/>
                  </a:lnTo>
                  <a:lnTo>
                    <a:pt x="35" y="136"/>
                  </a:lnTo>
                  <a:lnTo>
                    <a:pt x="31" y="133"/>
                  </a:lnTo>
                  <a:lnTo>
                    <a:pt x="31" y="133"/>
                  </a:lnTo>
                  <a:close/>
                  <a:moveTo>
                    <a:pt x="42" y="128"/>
                  </a:moveTo>
                  <a:lnTo>
                    <a:pt x="42" y="130"/>
                  </a:lnTo>
                  <a:lnTo>
                    <a:pt x="41" y="131"/>
                  </a:lnTo>
                  <a:lnTo>
                    <a:pt x="39" y="129"/>
                  </a:lnTo>
                  <a:lnTo>
                    <a:pt x="42" y="128"/>
                  </a:lnTo>
                  <a:lnTo>
                    <a:pt x="42" y="128"/>
                  </a:lnTo>
                  <a:close/>
                  <a:moveTo>
                    <a:pt x="36" y="130"/>
                  </a:moveTo>
                  <a:lnTo>
                    <a:pt x="30" y="114"/>
                  </a:lnTo>
                  <a:lnTo>
                    <a:pt x="36" y="112"/>
                  </a:lnTo>
                  <a:lnTo>
                    <a:pt x="42" y="128"/>
                  </a:lnTo>
                  <a:lnTo>
                    <a:pt x="36" y="130"/>
                  </a:lnTo>
                  <a:lnTo>
                    <a:pt x="36" y="130"/>
                  </a:lnTo>
                  <a:close/>
                  <a:moveTo>
                    <a:pt x="35" y="111"/>
                  </a:moveTo>
                  <a:lnTo>
                    <a:pt x="35" y="112"/>
                  </a:lnTo>
                  <a:lnTo>
                    <a:pt x="36" y="112"/>
                  </a:lnTo>
                  <a:lnTo>
                    <a:pt x="33" y="113"/>
                  </a:lnTo>
                  <a:lnTo>
                    <a:pt x="35" y="111"/>
                  </a:lnTo>
                  <a:lnTo>
                    <a:pt x="35" y="111"/>
                  </a:lnTo>
                  <a:close/>
                  <a:moveTo>
                    <a:pt x="31" y="115"/>
                  </a:moveTo>
                  <a:lnTo>
                    <a:pt x="25" y="110"/>
                  </a:lnTo>
                  <a:lnTo>
                    <a:pt x="29" y="106"/>
                  </a:lnTo>
                  <a:lnTo>
                    <a:pt x="35" y="111"/>
                  </a:lnTo>
                  <a:lnTo>
                    <a:pt x="31" y="115"/>
                  </a:lnTo>
                  <a:lnTo>
                    <a:pt x="31" y="115"/>
                  </a:lnTo>
                  <a:close/>
                  <a:moveTo>
                    <a:pt x="29" y="106"/>
                  </a:moveTo>
                  <a:lnTo>
                    <a:pt x="29" y="106"/>
                  </a:lnTo>
                  <a:lnTo>
                    <a:pt x="27" y="108"/>
                  </a:lnTo>
                  <a:lnTo>
                    <a:pt x="29" y="106"/>
                  </a:lnTo>
                  <a:lnTo>
                    <a:pt x="29" y="106"/>
                  </a:lnTo>
                  <a:close/>
                  <a:moveTo>
                    <a:pt x="25" y="111"/>
                  </a:moveTo>
                  <a:lnTo>
                    <a:pt x="1" y="95"/>
                  </a:lnTo>
                  <a:lnTo>
                    <a:pt x="5" y="90"/>
                  </a:lnTo>
                  <a:lnTo>
                    <a:pt x="29" y="106"/>
                  </a:lnTo>
                  <a:lnTo>
                    <a:pt x="25" y="111"/>
                  </a:lnTo>
                  <a:lnTo>
                    <a:pt x="25" y="111"/>
                  </a:lnTo>
                  <a:close/>
                  <a:moveTo>
                    <a:pt x="1" y="95"/>
                  </a:moveTo>
                  <a:lnTo>
                    <a:pt x="0" y="94"/>
                  </a:lnTo>
                  <a:lnTo>
                    <a:pt x="0" y="92"/>
                  </a:lnTo>
                  <a:lnTo>
                    <a:pt x="3" y="92"/>
                  </a:lnTo>
                  <a:lnTo>
                    <a:pt x="1" y="95"/>
                  </a:lnTo>
                  <a:lnTo>
                    <a:pt x="1" y="95"/>
                  </a:lnTo>
                  <a:close/>
                  <a:moveTo>
                    <a:pt x="0" y="92"/>
                  </a:moveTo>
                  <a:lnTo>
                    <a:pt x="0" y="72"/>
                  </a:lnTo>
                  <a:lnTo>
                    <a:pt x="6" y="72"/>
                  </a:lnTo>
                  <a:lnTo>
                    <a:pt x="6" y="92"/>
                  </a:lnTo>
                  <a:lnTo>
                    <a:pt x="0" y="92"/>
                  </a:lnTo>
                  <a:lnTo>
                    <a:pt x="0" y="92"/>
                  </a:lnTo>
                  <a:close/>
                  <a:moveTo>
                    <a:pt x="0" y="72"/>
                  </a:moveTo>
                  <a:lnTo>
                    <a:pt x="0" y="69"/>
                  </a:lnTo>
                  <a:lnTo>
                    <a:pt x="2" y="69"/>
                  </a:lnTo>
                  <a:lnTo>
                    <a:pt x="3" y="72"/>
                  </a:lnTo>
                  <a:lnTo>
                    <a:pt x="0" y="72"/>
                  </a:lnTo>
                  <a:lnTo>
                    <a:pt x="0" y="72"/>
                  </a:lnTo>
                  <a:close/>
                  <a:moveTo>
                    <a:pt x="2" y="69"/>
                  </a:moveTo>
                  <a:lnTo>
                    <a:pt x="32" y="58"/>
                  </a:lnTo>
                  <a:lnTo>
                    <a:pt x="34" y="64"/>
                  </a:lnTo>
                  <a:lnTo>
                    <a:pt x="4" y="73"/>
                  </a:lnTo>
                  <a:lnTo>
                    <a:pt x="2" y="69"/>
                  </a:lnTo>
                  <a:lnTo>
                    <a:pt x="2" y="69"/>
                  </a:lnTo>
                  <a:close/>
                  <a:moveTo>
                    <a:pt x="32" y="58"/>
                  </a:moveTo>
                  <a:lnTo>
                    <a:pt x="32" y="58"/>
                  </a:lnTo>
                  <a:lnTo>
                    <a:pt x="33" y="61"/>
                  </a:lnTo>
                  <a:lnTo>
                    <a:pt x="32" y="58"/>
                  </a:lnTo>
                  <a:lnTo>
                    <a:pt x="32" y="58"/>
                  </a:lnTo>
                  <a:close/>
                  <a:moveTo>
                    <a:pt x="32" y="58"/>
                  </a:moveTo>
                  <a:lnTo>
                    <a:pt x="67" y="48"/>
                  </a:lnTo>
                  <a:lnTo>
                    <a:pt x="70" y="53"/>
                  </a:lnTo>
                  <a:lnTo>
                    <a:pt x="34" y="64"/>
                  </a:lnTo>
                  <a:lnTo>
                    <a:pt x="32" y="58"/>
                  </a:lnTo>
                  <a:lnTo>
                    <a:pt x="32" y="58"/>
                  </a:lnTo>
                  <a:close/>
                  <a:moveTo>
                    <a:pt x="67" y="48"/>
                  </a:moveTo>
                  <a:lnTo>
                    <a:pt x="70" y="47"/>
                  </a:lnTo>
                  <a:lnTo>
                    <a:pt x="71" y="48"/>
                  </a:lnTo>
                  <a:lnTo>
                    <a:pt x="70" y="50"/>
                  </a:lnTo>
                  <a:lnTo>
                    <a:pt x="67" y="48"/>
                  </a:lnTo>
                  <a:lnTo>
                    <a:pt x="67" y="48"/>
                  </a:lnTo>
                  <a:close/>
                  <a:moveTo>
                    <a:pt x="71" y="48"/>
                  </a:moveTo>
                  <a:lnTo>
                    <a:pt x="89" y="58"/>
                  </a:lnTo>
                  <a:lnTo>
                    <a:pt x="86" y="63"/>
                  </a:lnTo>
                  <a:lnTo>
                    <a:pt x="67" y="52"/>
                  </a:lnTo>
                  <a:lnTo>
                    <a:pt x="71" y="48"/>
                  </a:lnTo>
                  <a:lnTo>
                    <a:pt x="71" y="48"/>
                  </a:lnTo>
                  <a:close/>
                  <a:moveTo>
                    <a:pt x="89" y="58"/>
                  </a:moveTo>
                  <a:lnTo>
                    <a:pt x="90" y="58"/>
                  </a:lnTo>
                  <a:lnTo>
                    <a:pt x="90" y="59"/>
                  </a:lnTo>
                  <a:lnTo>
                    <a:pt x="87" y="61"/>
                  </a:lnTo>
                  <a:lnTo>
                    <a:pt x="89" y="58"/>
                  </a:lnTo>
                  <a:lnTo>
                    <a:pt x="89" y="58"/>
                  </a:lnTo>
                  <a:close/>
                  <a:moveTo>
                    <a:pt x="90" y="59"/>
                  </a:moveTo>
                  <a:lnTo>
                    <a:pt x="108" y="80"/>
                  </a:lnTo>
                  <a:lnTo>
                    <a:pt x="103" y="83"/>
                  </a:lnTo>
                  <a:lnTo>
                    <a:pt x="85" y="62"/>
                  </a:lnTo>
                  <a:lnTo>
                    <a:pt x="90" y="59"/>
                  </a:lnTo>
                  <a:lnTo>
                    <a:pt x="90" y="59"/>
                  </a:lnTo>
                  <a:close/>
                  <a:moveTo>
                    <a:pt x="107" y="84"/>
                  </a:moveTo>
                  <a:lnTo>
                    <a:pt x="104" y="86"/>
                  </a:lnTo>
                  <a:lnTo>
                    <a:pt x="103" y="83"/>
                  </a:lnTo>
                  <a:lnTo>
                    <a:pt x="105" y="82"/>
                  </a:lnTo>
                  <a:lnTo>
                    <a:pt x="107" y="84"/>
                  </a:lnTo>
                  <a:lnTo>
                    <a:pt x="107" y="84"/>
                  </a:lnTo>
                  <a:close/>
                  <a:moveTo>
                    <a:pt x="104" y="80"/>
                  </a:moveTo>
                  <a:lnTo>
                    <a:pt x="146" y="53"/>
                  </a:lnTo>
                  <a:lnTo>
                    <a:pt x="149" y="57"/>
                  </a:lnTo>
                  <a:lnTo>
                    <a:pt x="107" y="84"/>
                  </a:lnTo>
                  <a:lnTo>
                    <a:pt x="104" y="80"/>
                  </a:lnTo>
                  <a:lnTo>
                    <a:pt x="104" y="80"/>
                  </a:lnTo>
                  <a:close/>
                  <a:moveTo>
                    <a:pt x="146" y="53"/>
                  </a:moveTo>
                  <a:lnTo>
                    <a:pt x="146" y="53"/>
                  </a:lnTo>
                  <a:lnTo>
                    <a:pt x="147" y="53"/>
                  </a:lnTo>
                  <a:lnTo>
                    <a:pt x="148" y="56"/>
                  </a:lnTo>
                  <a:lnTo>
                    <a:pt x="146" y="53"/>
                  </a:lnTo>
                  <a:lnTo>
                    <a:pt x="146" y="53"/>
                  </a:lnTo>
                  <a:close/>
                  <a:moveTo>
                    <a:pt x="147" y="53"/>
                  </a:moveTo>
                  <a:lnTo>
                    <a:pt x="188" y="37"/>
                  </a:lnTo>
                  <a:lnTo>
                    <a:pt x="191" y="42"/>
                  </a:lnTo>
                  <a:lnTo>
                    <a:pt x="149" y="58"/>
                  </a:lnTo>
                  <a:lnTo>
                    <a:pt x="147" y="53"/>
                  </a:lnTo>
                  <a:lnTo>
                    <a:pt x="147" y="53"/>
                  </a:lnTo>
                  <a:close/>
                  <a:moveTo>
                    <a:pt x="188" y="37"/>
                  </a:moveTo>
                  <a:lnTo>
                    <a:pt x="188" y="37"/>
                  </a:lnTo>
                  <a:lnTo>
                    <a:pt x="189" y="37"/>
                  </a:lnTo>
                  <a:lnTo>
                    <a:pt x="189" y="40"/>
                  </a:lnTo>
                  <a:lnTo>
                    <a:pt x="188" y="37"/>
                  </a:lnTo>
                  <a:lnTo>
                    <a:pt x="188" y="37"/>
                  </a:lnTo>
                  <a:close/>
                  <a:moveTo>
                    <a:pt x="189" y="37"/>
                  </a:moveTo>
                  <a:lnTo>
                    <a:pt x="273" y="11"/>
                  </a:lnTo>
                  <a:lnTo>
                    <a:pt x="275" y="16"/>
                  </a:lnTo>
                  <a:lnTo>
                    <a:pt x="191" y="42"/>
                  </a:lnTo>
                  <a:lnTo>
                    <a:pt x="189" y="37"/>
                  </a:lnTo>
                  <a:lnTo>
                    <a:pt x="189" y="37"/>
                  </a:lnTo>
                  <a:close/>
                  <a:moveTo>
                    <a:pt x="273" y="11"/>
                  </a:moveTo>
                  <a:lnTo>
                    <a:pt x="275" y="10"/>
                  </a:lnTo>
                  <a:lnTo>
                    <a:pt x="276" y="11"/>
                  </a:lnTo>
                  <a:lnTo>
                    <a:pt x="274" y="13"/>
                  </a:lnTo>
                  <a:lnTo>
                    <a:pt x="273" y="11"/>
                  </a:lnTo>
                  <a:lnTo>
                    <a:pt x="273" y="11"/>
                  </a:lnTo>
                  <a:close/>
                  <a:moveTo>
                    <a:pt x="276" y="11"/>
                  </a:moveTo>
                  <a:lnTo>
                    <a:pt x="288" y="22"/>
                  </a:lnTo>
                  <a:lnTo>
                    <a:pt x="284" y="26"/>
                  </a:lnTo>
                  <a:lnTo>
                    <a:pt x="272" y="15"/>
                  </a:lnTo>
                  <a:lnTo>
                    <a:pt x="276" y="11"/>
                  </a:lnTo>
                  <a:lnTo>
                    <a:pt x="276" y="11"/>
                  </a:lnTo>
                  <a:close/>
                  <a:moveTo>
                    <a:pt x="289" y="24"/>
                  </a:moveTo>
                  <a:lnTo>
                    <a:pt x="289" y="30"/>
                  </a:lnTo>
                  <a:lnTo>
                    <a:pt x="284" y="26"/>
                  </a:lnTo>
                  <a:lnTo>
                    <a:pt x="286" y="24"/>
                  </a:lnTo>
                  <a:lnTo>
                    <a:pt x="289" y="24"/>
                  </a:lnTo>
                  <a:lnTo>
                    <a:pt x="289" y="24"/>
                  </a:lnTo>
                  <a:close/>
                  <a:moveTo>
                    <a:pt x="283" y="24"/>
                  </a:moveTo>
                  <a:lnTo>
                    <a:pt x="283" y="13"/>
                  </a:lnTo>
                  <a:lnTo>
                    <a:pt x="289" y="13"/>
                  </a:lnTo>
                  <a:lnTo>
                    <a:pt x="289" y="24"/>
                  </a:lnTo>
                  <a:lnTo>
                    <a:pt x="283" y="24"/>
                  </a:lnTo>
                  <a:lnTo>
                    <a:pt x="283" y="24"/>
                  </a:lnTo>
                  <a:close/>
                  <a:moveTo>
                    <a:pt x="283" y="13"/>
                  </a:moveTo>
                  <a:lnTo>
                    <a:pt x="283" y="8"/>
                  </a:lnTo>
                  <a:lnTo>
                    <a:pt x="289" y="8"/>
                  </a:lnTo>
                  <a:lnTo>
                    <a:pt x="289" y="13"/>
                  </a:lnTo>
                  <a:lnTo>
                    <a:pt x="283" y="13"/>
                  </a:lnTo>
                  <a:lnTo>
                    <a:pt x="283" y="13"/>
                  </a:lnTo>
                  <a:close/>
                  <a:moveTo>
                    <a:pt x="283" y="8"/>
                  </a:moveTo>
                  <a:lnTo>
                    <a:pt x="283" y="6"/>
                  </a:lnTo>
                  <a:lnTo>
                    <a:pt x="284" y="5"/>
                  </a:lnTo>
                  <a:lnTo>
                    <a:pt x="286" y="8"/>
                  </a:lnTo>
                  <a:lnTo>
                    <a:pt x="283" y="8"/>
                  </a:lnTo>
                  <a:lnTo>
                    <a:pt x="283" y="8"/>
                  </a:lnTo>
                  <a:close/>
                  <a:moveTo>
                    <a:pt x="284" y="5"/>
                  </a:moveTo>
                  <a:lnTo>
                    <a:pt x="296" y="0"/>
                  </a:lnTo>
                  <a:lnTo>
                    <a:pt x="299" y="5"/>
                  </a:lnTo>
                  <a:lnTo>
                    <a:pt x="287" y="11"/>
                  </a:lnTo>
                  <a:lnTo>
                    <a:pt x="284" y="5"/>
                  </a:lnTo>
                  <a:lnTo>
                    <a:pt x="284" y="5"/>
                  </a:lnTo>
                  <a:close/>
                  <a:moveTo>
                    <a:pt x="296" y="0"/>
                  </a:moveTo>
                  <a:lnTo>
                    <a:pt x="297" y="0"/>
                  </a:lnTo>
                  <a:lnTo>
                    <a:pt x="298" y="0"/>
                  </a:lnTo>
                  <a:lnTo>
                    <a:pt x="298" y="3"/>
                  </a:lnTo>
                  <a:lnTo>
                    <a:pt x="296" y="0"/>
                  </a:lnTo>
                  <a:lnTo>
                    <a:pt x="296" y="0"/>
                  </a:lnTo>
                  <a:close/>
                  <a:moveTo>
                    <a:pt x="298" y="0"/>
                  </a:moveTo>
                  <a:lnTo>
                    <a:pt x="310" y="0"/>
                  </a:lnTo>
                  <a:lnTo>
                    <a:pt x="310" y="5"/>
                  </a:lnTo>
                  <a:lnTo>
                    <a:pt x="298" y="5"/>
                  </a:lnTo>
                  <a:lnTo>
                    <a:pt x="298" y="0"/>
                  </a:lnTo>
                  <a:lnTo>
                    <a:pt x="298" y="0"/>
                  </a:lnTo>
                  <a:close/>
                  <a:moveTo>
                    <a:pt x="310" y="0"/>
                  </a:moveTo>
                  <a:lnTo>
                    <a:pt x="315" y="0"/>
                  </a:lnTo>
                  <a:lnTo>
                    <a:pt x="315" y="5"/>
                  </a:lnTo>
                  <a:lnTo>
                    <a:pt x="310" y="5"/>
                  </a:lnTo>
                  <a:lnTo>
                    <a:pt x="310" y="0"/>
                  </a:lnTo>
                  <a:lnTo>
                    <a:pt x="310" y="0"/>
                  </a:lnTo>
                  <a:close/>
                  <a:moveTo>
                    <a:pt x="315" y="0"/>
                  </a:moveTo>
                  <a:lnTo>
                    <a:pt x="316" y="0"/>
                  </a:lnTo>
                  <a:lnTo>
                    <a:pt x="317" y="0"/>
                  </a:lnTo>
                  <a:lnTo>
                    <a:pt x="315" y="3"/>
                  </a:lnTo>
                  <a:lnTo>
                    <a:pt x="315" y="0"/>
                  </a:lnTo>
                  <a:lnTo>
                    <a:pt x="315" y="0"/>
                  </a:lnTo>
                  <a:close/>
                  <a:moveTo>
                    <a:pt x="317" y="0"/>
                  </a:moveTo>
                  <a:lnTo>
                    <a:pt x="334" y="5"/>
                  </a:lnTo>
                  <a:lnTo>
                    <a:pt x="332" y="11"/>
                  </a:lnTo>
                  <a:lnTo>
                    <a:pt x="315" y="5"/>
                  </a:lnTo>
                  <a:lnTo>
                    <a:pt x="317" y="0"/>
                  </a:lnTo>
                  <a:lnTo>
                    <a:pt x="317" y="0"/>
                  </a:lnTo>
                  <a:close/>
                  <a:moveTo>
                    <a:pt x="334" y="5"/>
                  </a:moveTo>
                  <a:lnTo>
                    <a:pt x="335" y="5"/>
                  </a:lnTo>
                  <a:lnTo>
                    <a:pt x="335" y="6"/>
                  </a:lnTo>
                  <a:lnTo>
                    <a:pt x="333" y="8"/>
                  </a:lnTo>
                  <a:lnTo>
                    <a:pt x="334" y="5"/>
                  </a:lnTo>
                  <a:lnTo>
                    <a:pt x="334" y="5"/>
                  </a:lnTo>
                  <a:close/>
                  <a:moveTo>
                    <a:pt x="335" y="6"/>
                  </a:moveTo>
                  <a:lnTo>
                    <a:pt x="348" y="17"/>
                  </a:lnTo>
                  <a:lnTo>
                    <a:pt x="344" y="20"/>
                  </a:lnTo>
                  <a:lnTo>
                    <a:pt x="331" y="10"/>
                  </a:lnTo>
                  <a:lnTo>
                    <a:pt x="335" y="6"/>
                  </a:lnTo>
                  <a:lnTo>
                    <a:pt x="335" y="6"/>
                  </a:lnTo>
                  <a:close/>
                  <a:moveTo>
                    <a:pt x="348" y="17"/>
                  </a:moveTo>
                  <a:lnTo>
                    <a:pt x="349" y="17"/>
                  </a:lnTo>
                  <a:lnTo>
                    <a:pt x="349" y="18"/>
                  </a:lnTo>
                  <a:lnTo>
                    <a:pt x="346" y="19"/>
                  </a:lnTo>
                  <a:lnTo>
                    <a:pt x="348" y="17"/>
                  </a:lnTo>
                  <a:lnTo>
                    <a:pt x="348" y="17"/>
                  </a:lnTo>
                  <a:close/>
                  <a:moveTo>
                    <a:pt x="349" y="18"/>
                  </a:moveTo>
                  <a:lnTo>
                    <a:pt x="355" y="34"/>
                  </a:lnTo>
                  <a:lnTo>
                    <a:pt x="349" y="35"/>
                  </a:lnTo>
                  <a:lnTo>
                    <a:pt x="343" y="19"/>
                  </a:lnTo>
                  <a:lnTo>
                    <a:pt x="349" y="18"/>
                  </a:lnTo>
                  <a:lnTo>
                    <a:pt x="349" y="18"/>
                  </a:lnTo>
                  <a:close/>
                  <a:moveTo>
                    <a:pt x="350" y="36"/>
                  </a:moveTo>
                  <a:lnTo>
                    <a:pt x="350" y="35"/>
                  </a:lnTo>
                  <a:lnTo>
                    <a:pt x="349" y="35"/>
                  </a:lnTo>
                  <a:lnTo>
                    <a:pt x="352" y="34"/>
                  </a:lnTo>
                  <a:lnTo>
                    <a:pt x="350" y="36"/>
                  </a:lnTo>
                  <a:lnTo>
                    <a:pt x="350" y="36"/>
                  </a:lnTo>
                  <a:close/>
                  <a:moveTo>
                    <a:pt x="354" y="33"/>
                  </a:moveTo>
                  <a:lnTo>
                    <a:pt x="372" y="49"/>
                  </a:lnTo>
                  <a:lnTo>
                    <a:pt x="368" y="52"/>
                  </a:lnTo>
                  <a:lnTo>
                    <a:pt x="350" y="36"/>
                  </a:lnTo>
                  <a:lnTo>
                    <a:pt x="354" y="33"/>
                  </a:lnTo>
                  <a:lnTo>
                    <a:pt x="354" y="33"/>
                  </a:lnTo>
                  <a:close/>
                  <a:moveTo>
                    <a:pt x="369" y="53"/>
                  </a:moveTo>
                  <a:lnTo>
                    <a:pt x="368" y="52"/>
                  </a:lnTo>
                  <a:lnTo>
                    <a:pt x="370" y="50"/>
                  </a:lnTo>
                  <a:lnTo>
                    <a:pt x="369" y="53"/>
                  </a:lnTo>
                  <a:lnTo>
                    <a:pt x="369" y="53"/>
                  </a:lnTo>
                  <a:close/>
                  <a:moveTo>
                    <a:pt x="371" y="48"/>
                  </a:moveTo>
                  <a:lnTo>
                    <a:pt x="390" y="53"/>
                  </a:lnTo>
                  <a:lnTo>
                    <a:pt x="388" y="58"/>
                  </a:lnTo>
                  <a:lnTo>
                    <a:pt x="369" y="53"/>
                  </a:lnTo>
                  <a:lnTo>
                    <a:pt x="371" y="48"/>
                  </a:lnTo>
                  <a:lnTo>
                    <a:pt x="371" y="48"/>
                  </a:lnTo>
                  <a:close/>
                  <a:moveTo>
                    <a:pt x="390" y="53"/>
                  </a:moveTo>
                  <a:lnTo>
                    <a:pt x="393" y="54"/>
                  </a:lnTo>
                  <a:lnTo>
                    <a:pt x="392" y="57"/>
                  </a:lnTo>
                  <a:lnTo>
                    <a:pt x="389" y="56"/>
                  </a:lnTo>
                  <a:lnTo>
                    <a:pt x="390" y="53"/>
                  </a:lnTo>
                  <a:lnTo>
                    <a:pt x="390" y="53"/>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7" name="Freeform 117"/>
            <p:cNvSpPr>
              <a:spLocks/>
            </p:cNvSpPr>
            <p:nvPr/>
          </p:nvSpPr>
          <p:spPr bwMode="auto">
            <a:xfrm>
              <a:off x="1043" y="3376"/>
              <a:ext cx="91" cy="154"/>
            </a:xfrm>
            <a:custGeom>
              <a:avLst/>
              <a:gdLst>
                <a:gd name="T0" fmla="*/ 64 w 64"/>
                <a:gd name="T1" fmla="*/ 11 h 109"/>
                <a:gd name="T2" fmla="*/ 46 w 64"/>
                <a:gd name="T3" fmla="*/ 49 h 109"/>
                <a:gd name="T4" fmla="*/ 46 w 64"/>
                <a:gd name="T5" fmla="*/ 71 h 109"/>
                <a:gd name="T6" fmla="*/ 52 w 64"/>
                <a:gd name="T7" fmla="*/ 92 h 109"/>
                <a:gd name="T8" fmla="*/ 29 w 64"/>
                <a:gd name="T9" fmla="*/ 103 h 109"/>
                <a:gd name="T10" fmla="*/ 23 w 64"/>
                <a:gd name="T11" fmla="*/ 109 h 109"/>
                <a:gd name="T12" fmla="*/ 12 w 64"/>
                <a:gd name="T13" fmla="*/ 109 h 109"/>
                <a:gd name="T14" fmla="*/ 6 w 64"/>
                <a:gd name="T15" fmla="*/ 109 h 109"/>
                <a:gd name="T16" fmla="*/ 0 w 64"/>
                <a:gd name="T17" fmla="*/ 71 h 109"/>
                <a:gd name="T18" fmla="*/ 0 w 64"/>
                <a:gd name="T19" fmla="*/ 49 h 109"/>
                <a:gd name="T20" fmla="*/ 0 w 64"/>
                <a:gd name="T21" fmla="*/ 32 h 109"/>
                <a:gd name="T22" fmla="*/ 6 w 64"/>
                <a:gd name="T23" fmla="*/ 17 h 109"/>
                <a:gd name="T24" fmla="*/ 23 w 64"/>
                <a:gd name="T25" fmla="*/ 6 h 109"/>
                <a:gd name="T26" fmla="*/ 29 w 64"/>
                <a:gd name="T27" fmla="*/ 0 h 109"/>
                <a:gd name="T28" fmla="*/ 40 w 64"/>
                <a:gd name="T29" fmla="*/ 0 h 109"/>
                <a:gd name="T30" fmla="*/ 64 w 64"/>
                <a:gd name="T31"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9">
                  <a:moveTo>
                    <a:pt x="64" y="11"/>
                  </a:moveTo>
                  <a:lnTo>
                    <a:pt x="46" y="49"/>
                  </a:lnTo>
                  <a:lnTo>
                    <a:pt x="46" y="71"/>
                  </a:lnTo>
                  <a:lnTo>
                    <a:pt x="52" y="92"/>
                  </a:lnTo>
                  <a:lnTo>
                    <a:pt x="29" y="103"/>
                  </a:lnTo>
                  <a:lnTo>
                    <a:pt x="23" y="109"/>
                  </a:lnTo>
                  <a:lnTo>
                    <a:pt x="12" y="109"/>
                  </a:lnTo>
                  <a:lnTo>
                    <a:pt x="6" y="109"/>
                  </a:lnTo>
                  <a:lnTo>
                    <a:pt x="0" y="71"/>
                  </a:lnTo>
                  <a:lnTo>
                    <a:pt x="0" y="49"/>
                  </a:lnTo>
                  <a:lnTo>
                    <a:pt x="0" y="32"/>
                  </a:lnTo>
                  <a:lnTo>
                    <a:pt x="6" y="17"/>
                  </a:lnTo>
                  <a:lnTo>
                    <a:pt x="23" y="6"/>
                  </a:lnTo>
                  <a:lnTo>
                    <a:pt x="29" y="0"/>
                  </a:lnTo>
                  <a:lnTo>
                    <a:pt x="40" y="0"/>
                  </a:lnTo>
                  <a:lnTo>
                    <a:pt x="64" y="11"/>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sp>
          <p:nvSpPr>
            <p:cNvPr id="983158" name="Freeform 118"/>
            <p:cNvSpPr>
              <a:spLocks/>
            </p:cNvSpPr>
            <p:nvPr/>
          </p:nvSpPr>
          <p:spPr bwMode="auto">
            <a:xfrm>
              <a:off x="2490" y="3477"/>
              <a:ext cx="222" cy="445"/>
            </a:xfrm>
            <a:custGeom>
              <a:avLst/>
              <a:gdLst>
                <a:gd name="T0" fmla="*/ 157 w 157"/>
                <a:gd name="T1" fmla="*/ 0 h 315"/>
                <a:gd name="T2" fmla="*/ 157 w 157"/>
                <a:gd name="T3" fmla="*/ 5 h 315"/>
                <a:gd name="T4" fmla="*/ 157 w 157"/>
                <a:gd name="T5" fmla="*/ 16 h 315"/>
                <a:gd name="T6" fmla="*/ 151 w 157"/>
                <a:gd name="T7" fmla="*/ 27 h 315"/>
                <a:gd name="T8" fmla="*/ 145 w 157"/>
                <a:gd name="T9" fmla="*/ 59 h 315"/>
                <a:gd name="T10" fmla="*/ 114 w 157"/>
                <a:gd name="T11" fmla="*/ 112 h 315"/>
                <a:gd name="T12" fmla="*/ 90 w 157"/>
                <a:gd name="T13" fmla="*/ 166 h 315"/>
                <a:gd name="T14" fmla="*/ 79 w 157"/>
                <a:gd name="T15" fmla="*/ 198 h 315"/>
                <a:gd name="T16" fmla="*/ 79 w 157"/>
                <a:gd name="T17" fmla="*/ 214 h 315"/>
                <a:gd name="T18" fmla="*/ 79 w 157"/>
                <a:gd name="T19" fmla="*/ 220 h 315"/>
                <a:gd name="T20" fmla="*/ 79 w 157"/>
                <a:gd name="T21" fmla="*/ 229 h 315"/>
                <a:gd name="T22" fmla="*/ 61 w 157"/>
                <a:gd name="T23" fmla="*/ 245 h 315"/>
                <a:gd name="T24" fmla="*/ 55 w 157"/>
                <a:gd name="T25" fmla="*/ 267 h 315"/>
                <a:gd name="T26" fmla="*/ 49 w 157"/>
                <a:gd name="T27" fmla="*/ 294 h 315"/>
                <a:gd name="T28" fmla="*/ 36 w 157"/>
                <a:gd name="T29" fmla="*/ 315 h 315"/>
                <a:gd name="T30" fmla="*/ 24 w 157"/>
                <a:gd name="T31" fmla="*/ 310 h 315"/>
                <a:gd name="T32" fmla="*/ 18 w 157"/>
                <a:gd name="T33" fmla="*/ 304 h 315"/>
                <a:gd name="T34" fmla="*/ 18 w 157"/>
                <a:gd name="T35" fmla="*/ 294 h 315"/>
                <a:gd name="T36" fmla="*/ 18 w 157"/>
                <a:gd name="T37" fmla="*/ 283 h 315"/>
                <a:gd name="T38" fmla="*/ 18 w 157"/>
                <a:gd name="T39" fmla="*/ 272 h 315"/>
                <a:gd name="T40" fmla="*/ 18 w 157"/>
                <a:gd name="T41" fmla="*/ 256 h 315"/>
                <a:gd name="T42" fmla="*/ 12 w 157"/>
                <a:gd name="T43" fmla="*/ 245 h 315"/>
                <a:gd name="T44" fmla="*/ 0 w 157"/>
                <a:gd name="T45" fmla="*/ 240 h 315"/>
                <a:gd name="T46" fmla="*/ 0 w 157"/>
                <a:gd name="T47" fmla="*/ 229 h 315"/>
                <a:gd name="T48" fmla="*/ 12 w 157"/>
                <a:gd name="T49" fmla="*/ 225 h 315"/>
                <a:gd name="T50" fmla="*/ 18 w 157"/>
                <a:gd name="T51" fmla="*/ 214 h 315"/>
                <a:gd name="T52" fmla="*/ 24 w 157"/>
                <a:gd name="T53" fmla="*/ 203 h 315"/>
                <a:gd name="T54" fmla="*/ 36 w 157"/>
                <a:gd name="T55" fmla="*/ 198 h 315"/>
                <a:gd name="T56" fmla="*/ 43 w 157"/>
                <a:gd name="T57" fmla="*/ 198 h 315"/>
                <a:gd name="T58" fmla="*/ 30 w 157"/>
                <a:gd name="T59" fmla="*/ 187 h 315"/>
                <a:gd name="T60" fmla="*/ 24 w 157"/>
                <a:gd name="T61" fmla="*/ 177 h 315"/>
                <a:gd name="T62" fmla="*/ 24 w 157"/>
                <a:gd name="T63" fmla="*/ 171 h 315"/>
                <a:gd name="T64" fmla="*/ 43 w 157"/>
                <a:gd name="T65" fmla="*/ 139 h 315"/>
                <a:gd name="T66" fmla="*/ 79 w 157"/>
                <a:gd name="T67" fmla="*/ 112 h 315"/>
                <a:gd name="T68" fmla="*/ 102 w 157"/>
                <a:gd name="T69" fmla="*/ 75 h 315"/>
                <a:gd name="T70" fmla="*/ 133 w 157"/>
                <a:gd name="T71" fmla="*/ 0 h 315"/>
                <a:gd name="T72" fmla="*/ 157 w 157"/>
                <a:gd name="T7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315">
                  <a:moveTo>
                    <a:pt x="157" y="0"/>
                  </a:moveTo>
                  <a:lnTo>
                    <a:pt x="157" y="5"/>
                  </a:lnTo>
                  <a:lnTo>
                    <a:pt x="157" y="16"/>
                  </a:lnTo>
                  <a:lnTo>
                    <a:pt x="151" y="27"/>
                  </a:lnTo>
                  <a:lnTo>
                    <a:pt x="145" y="59"/>
                  </a:lnTo>
                  <a:lnTo>
                    <a:pt x="114" y="112"/>
                  </a:lnTo>
                  <a:lnTo>
                    <a:pt x="90" y="166"/>
                  </a:lnTo>
                  <a:lnTo>
                    <a:pt x="79" y="198"/>
                  </a:lnTo>
                  <a:lnTo>
                    <a:pt x="79" y="214"/>
                  </a:lnTo>
                  <a:lnTo>
                    <a:pt x="79" y="220"/>
                  </a:lnTo>
                  <a:lnTo>
                    <a:pt x="79" y="229"/>
                  </a:lnTo>
                  <a:lnTo>
                    <a:pt x="61" y="245"/>
                  </a:lnTo>
                  <a:lnTo>
                    <a:pt x="55" y="267"/>
                  </a:lnTo>
                  <a:lnTo>
                    <a:pt x="49" y="294"/>
                  </a:lnTo>
                  <a:lnTo>
                    <a:pt x="36" y="315"/>
                  </a:lnTo>
                  <a:lnTo>
                    <a:pt x="24" y="310"/>
                  </a:lnTo>
                  <a:lnTo>
                    <a:pt x="18" y="304"/>
                  </a:lnTo>
                  <a:lnTo>
                    <a:pt x="18" y="294"/>
                  </a:lnTo>
                  <a:lnTo>
                    <a:pt x="18" y="283"/>
                  </a:lnTo>
                  <a:lnTo>
                    <a:pt x="18" y="272"/>
                  </a:lnTo>
                  <a:lnTo>
                    <a:pt x="18" y="256"/>
                  </a:lnTo>
                  <a:lnTo>
                    <a:pt x="12" y="245"/>
                  </a:lnTo>
                  <a:lnTo>
                    <a:pt x="0" y="240"/>
                  </a:lnTo>
                  <a:lnTo>
                    <a:pt x="0" y="229"/>
                  </a:lnTo>
                  <a:lnTo>
                    <a:pt x="12" y="225"/>
                  </a:lnTo>
                  <a:lnTo>
                    <a:pt x="18" y="214"/>
                  </a:lnTo>
                  <a:lnTo>
                    <a:pt x="24" y="203"/>
                  </a:lnTo>
                  <a:lnTo>
                    <a:pt x="36" y="198"/>
                  </a:lnTo>
                  <a:lnTo>
                    <a:pt x="43" y="198"/>
                  </a:lnTo>
                  <a:lnTo>
                    <a:pt x="30" y="187"/>
                  </a:lnTo>
                  <a:lnTo>
                    <a:pt x="24" y="177"/>
                  </a:lnTo>
                  <a:lnTo>
                    <a:pt x="24" y="171"/>
                  </a:lnTo>
                  <a:lnTo>
                    <a:pt x="43" y="139"/>
                  </a:lnTo>
                  <a:lnTo>
                    <a:pt x="79" y="112"/>
                  </a:lnTo>
                  <a:lnTo>
                    <a:pt x="102" y="75"/>
                  </a:lnTo>
                  <a:lnTo>
                    <a:pt x="133" y="0"/>
                  </a:lnTo>
                  <a:lnTo>
                    <a:pt x="157" y="0"/>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59" name="Freeform 119"/>
            <p:cNvSpPr>
              <a:spLocks/>
            </p:cNvSpPr>
            <p:nvPr/>
          </p:nvSpPr>
          <p:spPr bwMode="auto">
            <a:xfrm>
              <a:off x="1790" y="3505"/>
              <a:ext cx="283" cy="240"/>
            </a:xfrm>
            <a:custGeom>
              <a:avLst/>
              <a:gdLst>
                <a:gd name="T0" fmla="*/ 189 w 201"/>
                <a:gd name="T1" fmla="*/ 91 h 170"/>
                <a:gd name="T2" fmla="*/ 195 w 201"/>
                <a:gd name="T3" fmla="*/ 123 h 170"/>
                <a:gd name="T4" fmla="*/ 201 w 201"/>
                <a:gd name="T5" fmla="*/ 139 h 170"/>
                <a:gd name="T6" fmla="*/ 201 w 201"/>
                <a:gd name="T7" fmla="*/ 150 h 170"/>
                <a:gd name="T8" fmla="*/ 201 w 201"/>
                <a:gd name="T9" fmla="*/ 154 h 170"/>
                <a:gd name="T10" fmla="*/ 164 w 201"/>
                <a:gd name="T11" fmla="*/ 165 h 170"/>
                <a:gd name="T12" fmla="*/ 139 w 201"/>
                <a:gd name="T13" fmla="*/ 170 h 170"/>
                <a:gd name="T14" fmla="*/ 122 w 201"/>
                <a:gd name="T15" fmla="*/ 165 h 170"/>
                <a:gd name="T16" fmla="*/ 122 w 201"/>
                <a:gd name="T17" fmla="*/ 150 h 170"/>
                <a:gd name="T18" fmla="*/ 127 w 201"/>
                <a:gd name="T19" fmla="*/ 150 h 170"/>
                <a:gd name="T20" fmla="*/ 134 w 201"/>
                <a:gd name="T21" fmla="*/ 143 h 170"/>
                <a:gd name="T22" fmla="*/ 122 w 201"/>
                <a:gd name="T23" fmla="*/ 134 h 170"/>
                <a:gd name="T24" fmla="*/ 116 w 201"/>
                <a:gd name="T25" fmla="*/ 139 h 170"/>
                <a:gd name="T26" fmla="*/ 104 w 201"/>
                <a:gd name="T27" fmla="*/ 143 h 170"/>
                <a:gd name="T28" fmla="*/ 91 w 201"/>
                <a:gd name="T29" fmla="*/ 143 h 170"/>
                <a:gd name="T30" fmla="*/ 79 w 201"/>
                <a:gd name="T31" fmla="*/ 143 h 170"/>
                <a:gd name="T32" fmla="*/ 79 w 201"/>
                <a:gd name="T33" fmla="*/ 139 h 170"/>
                <a:gd name="T34" fmla="*/ 79 w 201"/>
                <a:gd name="T35" fmla="*/ 128 h 170"/>
                <a:gd name="T36" fmla="*/ 67 w 201"/>
                <a:gd name="T37" fmla="*/ 112 h 170"/>
                <a:gd name="T38" fmla="*/ 67 w 201"/>
                <a:gd name="T39" fmla="*/ 101 h 170"/>
                <a:gd name="T40" fmla="*/ 67 w 201"/>
                <a:gd name="T41" fmla="*/ 96 h 170"/>
                <a:gd name="T42" fmla="*/ 73 w 201"/>
                <a:gd name="T43" fmla="*/ 96 h 170"/>
                <a:gd name="T44" fmla="*/ 79 w 201"/>
                <a:gd name="T45" fmla="*/ 96 h 170"/>
                <a:gd name="T46" fmla="*/ 85 w 201"/>
                <a:gd name="T47" fmla="*/ 96 h 170"/>
                <a:gd name="T48" fmla="*/ 79 w 201"/>
                <a:gd name="T49" fmla="*/ 80 h 170"/>
                <a:gd name="T50" fmla="*/ 73 w 201"/>
                <a:gd name="T51" fmla="*/ 69 h 170"/>
                <a:gd name="T52" fmla="*/ 49 w 201"/>
                <a:gd name="T53" fmla="*/ 59 h 170"/>
                <a:gd name="T54" fmla="*/ 24 w 201"/>
                <a:gd name="T55" fmla="*/ 49 h 170"/>
                <a:gd name="T56" fmla="*/ 18 w 201"/>
                <a:gd name="T57" fmla="*/ 37 h 170"/>
                <a:gd name="T58" fmla="*/ 18 w 201"/>
                <a:gd name="T59" fmla="*/ 32 h 170"/>
                <a:gd name="T60" fmla="*/ 18 w 201"/>
                <a:gd name="T61" fmla="*/ 27 h 170"/>
                <a:gd name="T62" fmla="*/ 0 w 201"/>
                <a:gd name="T63" fmla="*/ 27 h 170"/>
                <a:gd name="T64" fmla="*/ 0 w 201"/>
                <a:gd name="T65" fmla="*/ 16 h 170"/>
                <a:gd name="T66" fmla="*/ 12 w 201"/>
                <a:gd name="T67" fmla="*/ 5 h 170"/>
                <a:gd name="T68" fmla="*/ 37 w 201"/>
                <a:gd name="T69" fmla="*/ 0 h 170"/>
                <a:gd name="T70" fmla="*/ 49 w 201"/>
                <a:gd name="T71" fmla="*/ 0 h 170"/>
                <a:gd name="T72" fmla="*/ 61 w 201"/>
                <a:gd name="T73" fmla="*/ 0 h 170"/>
                <a:gd name="T74" fmla="*/ 79 w 201"/>
                <a:gd name="T75" fmla="*/ 5 h 170"/>
                <a:gd name="T76" fmla="*/ 122 w 201"/>
                <a:gd name="T77" fmla="*/ 27 h 170"/>
                <a:gd name="T78" fmla="*/ 189 w 201"/>
                <a:gd name="T79" fmla="*/ 9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170">
                  <a:moveTo>
                    <a:pt x="189" y="91"/>
                  </a:moveTo>
                  <a:lnTo>
                    <a:pt x="195" y="123"/>
                  </a:lnTo>
                  <a:lnTo>
                    <a:pt x="201" y="139"/>
                  </a:lnTo>
                  <a:lnTo>
                    <a:pt x="201" y="150"/>
                  </a:lnTo>
                  <a:lnTo>
                    <a:pt x="201" y="154"/>
                  </a:lnTo>
                  <a:lnTo>
                    <a:pt x="164" y="165"/>
                  </a:lnTo>
                  <a:lnTo>
                    <a:pt x="139" y="170"/>
                  </a:lnTo>
                  <a:lnTo>
                    <a:pt x="122" y="165"/>
                  </a:lnTo>
                  <a:lnTo>
                    <a:pt x="122" y="150"/>
                  </a:lnTo>
                  <a:lnTo>
                    <a:pt x="127" y="150"/>
                  </a:lnTo>
                  <a:lnTo>
                    <a:pt x="134" y="143"/>
                  </a:lnTo>
                  <a:lnTo>
                    <a:pt x="122" y="134"/>
                  </a:lnTo>
                  <a:lnTo>
                    <a:pt x="116" y="139"/>
                  </a:lnTo>
                  <a:lnTo>
                    <a:pt x="104" y="143"/>
                  </a:lnTo>
                  <a:lnTo>
                    <a:pt x="91" y="143"/>
                  </a:lnTo>
                  <a:lnTo>
                    <a:pt x="79" y="143"/>
                  </a:lnTo>
                  <a:lnTo>
                    <a:pt x="79" y="139"/>
                  </a:lnTo>
                  <a:lnTo>
                    <a:pt x="79" y="128"/>
                  </a:lnTo>
                  <a:lnTo>
                    <a:pt x="67" y="112"/>
                  </a:lnTo>
                  <a:lnTo>
                    <a:pt x="67" y="101"/>
                  </a:lnTo>
                  <a:lnTo>
                    <a:pt x="67" y="96"/>
                  </a:lnTo>
                  <a:lnTo>
                    <a:pt x="73" y="96"/>
                  </a:lnTo>
                  <a:lnTo>
                    <a:pt x="79" y="96"/>
                  </a:lnTo>
                  <a:lnTo>
                    <a:pt x="85" y="96"/>
                  </a:lnTo>
                  <a:lnTo>
                    <a:pt x="79" y="80"/>
                  </a:lnTo>
                  <a:lnTo>
                    <a:pt x="73" y="69"/>
                  </a:lnTo>
                  <a:lnTo>
                    <a:pt x="49" y="59"/>
                  </a:lnTo>
                  <a:lnTo>
                    <a:pt x="24" y="49"/>
                  </a:lnTo>
                  <a:lnTo>
                    <a:pt x="18" y="37"/>
                  </a:lnTo>
                  <a:lnTo>
                    <a:pt x="18" y="32"/>
                  </a:lnTo>
                  <a:lnTo>
                    <a:pt x="18" y="27"/>
                  </a:lnTo>
                  <a:lnTo>
                    <a:pt x="0" y="27"/>
                  </a:lnTo>
                  <a:lnTo>
                    <a:pt x="0" y="16"/>
                  </a:lnTo>
                  <a:lnTo>
                    <a:pt x="12" y="5"/>
                  </a:lnTo>
                  <a:lnTo>
                    <a:pt x="37" y="0"/>
                  </a:lnTo>
                  <a:lnTo>
                    <a:pt x="49" y="0"/>
                  </a:lnTo>
                  <a:lnTo>
                    <a:pt x="61" y="0"/>
                  </a:lnTo>
                  <a:lnTo>
                    <a:pt x="79" y="5"/>
                  </a:lnTo>
                  <a:lnTo>
                    <a:pt x="122" y="27"/>
                  </a:lnTo>
                  <a:lnTo>
                    <a:pt x="189" y="91"/>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sp>
          <p:nvSpPr>
            <p:cNvPr id="983160" name="Freeform 120"/>
            <p:cNvSpPr>
              <a:spLocks/>
            </p:cNvSpPr>
            <p:nvPr/>
          </p:nvSpPr>
          <p:spPr bwMode="auto">
            <a:xfrm>
              <a:off x="2428" y="3581"/>
              <a:ext cx="91" cy="98"/>
            </a:xfrm>
            <a:custGeom>
              <a:avLst/>
              <a:gdLst>
                <a:gd name="T0" fmla="*/ 64 w 64"/>
                <a:gd name="T1" fmla="*/ 22 h 69"/>
                <a:gd name="T2" fmla="*/ 64 w 64"/>
                <a:gd name="T3" fmla="*/ 27 h 69"/>
                <a:gd name="T4" fmla="*/ 58 w 64"/>
                <a:gd name="T5" fmla="*/ 32 h 69"/>
                <a:gd name="T6" fmla="*/ 64 w 64"/>
                <a:gd name="T7" fmla="*/ 43 h 69"/>
                <a:gd name="T8" fmla="*/ 64 w 64"/>
                <a:gd name="T9" fmla="*/ 53 h 69"/>
                <a:gd name="T10" fmla="*/ 58 w 64"/>
                <a:gd name="T11" fmla="*/ 59 h 69"/>
                <a:gd name="T12" fmla="*/ 45 w 64"/>
                <a:gd name="T13" fmla="*/ 69 h 69"/>
                <a:gd name="T14" fmla="*/ 26 w 64"/>
                <a:gd name="T15" fmla="*/ 69 h 69"/>
                <a:gd name="T16" fmla="*/ 19 w 64"/>
                <a:gd name="T17" fmla="*/ 69 h 69"/>
                <a:gd name="T18" fmla="*/ 13 w 64"/>
                <a:gd name="T19" fmla="*/ 69 h 69"/>
                <a:gd name="T20" fmla="*/ 0 w 64"/>
                <a:gd name="T21" fmla="*/ 59 h 69"/>
                <a:gd name="T22" fmla="*/ 0 w 64"/>
                <a:gd name="T23" fmla="*/ 43 h 69"/>
                <a:gd name="T24" fmla="*/ 0 w 64"/>
                <a:gd name="T25" fmla="*/ 27 h 69"/>
                <a:gd name="T26" fmla="*/ 13 w 64"/>
                <a:gd name="T27" fmla="*/ 11 h 69"/>
                <a:gd name="T28" fmla="*/ 32 w 64"/>
                <a:gd name="T29" fmla="*/ 0 h 69"/>
                <a:gd name="T30" fmla="*/ 45 w 64"/>
                <a:gd name="T31" fmla="*/ 0 h 69"/>
                <a:gd name="T32" fmla="*/ 51 w 64"/>
                <a:gd name="T33" fmla="*/ 0 h 69"/>
                <a:gd name="T34" fmla="*/ 64 w 64"/>
                <a:gd name="T35" fmla="*/ 11 h 69"/>
                <a:gd name="T36" fmla="*/ 64 w 64"/>
                <a:gd name="T37"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9">
                  <a:moveTo>
                    <a:pt x="64" y="22"/>
                  </a:moveTo>
                  <a:lnTo>
                    <a:pt x="64" y="27"/>
                  </a:lnTo>
                  <a:lnTo>
                    <a:pt x="58" y="32"/>
                  </a:lnTo>
                  <a:lnTo>
                    <a:pt x="64" y="43"/>
                  </a:lnTo>
                  <a:lnTo>
                    <a:pt x="64" y="53"/>
                  </a:lnTo>
                  <a:lnTo>
                    <a:pt x="58" y="59"/>
                  </a:lnTo>
                  <a:lnTo>
                    <a:pt x="45" y="69"/>
                  </a:lnTo>
                  <a:lnTo>
                    <a:pt x="26" y="69"/>
                  </a:lnTo>
                  <a:lnTo>
                    <a:pt x="19" y="69"/>
                  </a:lnTo>
                  <a:lnTo>
                    <a:pt x="13" y="69"/>
                  </a:lnTo>
                  <a:lnTo>
                    <a:pt x="0" y="59"/>
                  </a:lnTo>
                  <a:lnTo>
                    <a:pt x="0" y="43"/>
                  </a:lnTo>
                  <a:lnTo>
                    <a:pt x="0" y="27"/>
                  </a:lnTo>
                  <a:lnTo>
                    <a:pt x="13" y="11"/>
                  </a:lnTo>
                  <a:lnTo>
                    <a:pt x="32" y="0"/>
                  </a:lnTo>
                  <a:lnTo>
                    <a:pt x="45" y="0"/>
                  </a:lnTo>
                  <a:lnTo>
                    <a:pt x="51" y="0"/>
                  </a:lnTo>
                  <a:lnTo>
                    <a:pt x="64" y="11"/>
                  </a:lnTo>
                  <a:lnTo>
                    <a:pt x="64" y="22"/>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61" name="Freeform 121"/>
            <p:cNvSpPr>
              <a:spLocks/>
            </p:cNvSpPr>
            <p:nvPr/>
          </p:nvSpPr>
          <p:spPr bwMode="auto">
            <a:xfrm>
              <a:off x="2208" y="3659"/>
              <a:ext cx="205" cy="155"/>
            </a:xfrm>
            <a:custGeom>
              <a:avLst/>
              <a:gdLst>
                <a:gd name="T0" fmla="*/ 36 w 145"/>
                <a:gd name="T1" fmla="*/ 26 h 110"/>
                <a:gd name="T2" fmla="*/ 66 w 145"/>
                <a:gd name="T3" fmla="*/ 37 h 110"/>
                <a:gd name="T4" fmla="*/ 84 w 145"/>
                <a:gd name="T5" fmla="*/ 58 h 110"/>
                <a:gd name="T6" fmla="*/ 96 w 145"/>
                <a:gd name="T7" fmla="*/ 52 h 110"/>
                <a:gd name="T8" fmla="*/ 108 w 145"/>
                <a:gd name="T9" fmla="*/ 52 h 110"/>
                <a:gd name="T10" fmla="*/ 102 w 145"/>
                <a:gd name="T11" fmla="*/ 63 h 110"/>
                <a:gd name="T12" fmla="*/ 108 w 145"/>
                <a:gd name="T13" fmla="*/ 73 h 110"/>
                <a:gd name="T14" fmla="*/ 114 w 145"/>
                <a:gd name="T15" fmla="*/ 79 h 110"/>
                <a:gd name="T16" fmla="*/ 120 w 145"/>
                <a:gd name="T17" fmla="*/ 79 h 110"/>
                <a:gd name="T18" fmla="*/ 126 w 145"/>
                <a:gd name="T19" fmla="*/ 79 h 110"/>
                <a:gd name="T20" fmla="*/ 145 w 145"/>
                <a:gd name="T21" fmla="*/ 79 h 110"/>
                <a:gd name="T22" fmla="*/ 145 w 145"/>
                <a:gd name="T23" fmla="*/ 94 h 110"/>
                <a:gd name="T24" fmla="*/ 139 w 145"/>
                <a:gd name="T25" fmla="*/ 89 h 110"/>
                <a:gd name="T26" fmla="*/ 132 w 145"/>
                <a:gd name="T27" fmla="*/ 89 h 110"/>
                <a:gd name="T28" fmla="*/ 120 w 145"/>
                <a:gd name="T29" fmla="*/ 100 h 110"/>
                <a:gd name="T30" fmla="*/ 108 w 145"/>
                <a:gd name="T31" fmla="*/ 110 h 110"/>
                <a:gd name="T32" fmla="*/ 102 w 145"/>
                <a:gd name="T33" fmla="*/ 110 h 110"/>
                <a:gd name="T34" fmla="*/ 90 w 145"/>
                <a:gd name="T35" fmla="*/ 105 h 110"/>
                <a:gd name="T36" fmla="*/ 66 w 145"/>
                <a:gd name="T37" fmla="*/ 79 h 110"/>
                <a:gd name="T38" fmla="*/ 30 w 145"/>
                <a:gd name="T39" fmla="*/ 58 h 110"/>
                <a:gd name="T40" fmla="*/ 6 w 145"/>
                <a:gd name="T41" fmla="*/ 37 h 110"/>
                <a:gd name="T42" fmla="*/ 0 w 145"/>
                <a:gd name="T43" fmla="*/ 21 h 110"/>
                <a:gd name="T44" fmla="*/ 0 w 145"/>
                <a:gd name="T45" fmla="*/ 10 h 110"/>
                <a:gd name="T46" fmla="*/ 0 w 145"/>
                <a:gd name="T47" fmla="*/ 0 h 110"/>
                <a:gd name="T48" fmla="*/ 6 w 145"/>
                <a:gd name="T49" fmla="*/ 0 h 110"/>
                <a:gd name="T50" fmla="*/ 18 w 145"/>
                <a:gd name="T51" fmla="*/ 10 h 110"/>
                <a:gd name="T52" fmla="*/ 30 w 145"/>
                <a:gd name="T53" fmla="*/ 16 h 110"/>
                <a:gd name="T54" fmla="*/ 36 w 145"/>
                <a:gd name="T55"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110">
                  <a:moveTo>
                    <a:pt x="36" y="26"/>
                  </a:moveTo>
                  <a:lnTo>
                    <a:pt x="66" y="37"/>
                  </a:lnTo>
                  <a:lnTo>
                    <a:pt x="84" y="58"/>
                  </a:lnTo>
                  <a:lnTo>
                    <a:pt x="96" y="52"/>
                  </a:lnTo>
                  <a:lnTo>
                    <a:pt x="108" y="52"/>
                  </a:lnTo>
                  <a:lnTo>
                    <a:pt x="102" y="63"/>
                  </a:lnTo>
                  <a:lnTo>
                    <a:pt x="108" y="73"/>
                  </a:lnTo>
                  <a:lnTo>
                    <a:pt x="114" y="79"/>
                  </a:lnTo>
                  <a:lnTo>
                    <a:pt x="120" y="79"/>
                  </a:lnTo>
                  <a:lnTo>
                    <a:pt x="126" y="79"/>
                  </a:lnTo>
                  <a:lnTo>
                    <a:pt x="145" y="79"/>
                  </a:lnTo>
                  <a:lnTo>
                    <a:pt x="145" y="94"/>
                  </a:lnTo>
                  <a:lnTo>
                    <a:pt x="139" y="89"/>
                  </a:lnTo>
                  <a:lnTo>
                    <a:pt x="132" y="89"/>
                  </a:lnTo>
                  <a:lnTo>
                    <a:pt x="120" y="100"/>
                  </a:lnTo>
                  <a:lnTo>
                    <a:pt x="108" y="110"/>
                  </a:lnTo>
                  <a:lnTo>
                    <a:pt x="102" y="110"/>
                  </a:lnTo>
                  <a:lnTo>
                    <a:pt x="90" y="105"/>
                  </a:lnTo>
                  <a:lnTo>
                    <a:pt x="66" y="79"/>
                  </a:lnTo>
                  <a:lnTo>
                    <a:pt x="30" y="58"/>
                  </a:lnTo>
                  <a:lnTo>
                    <a:pt x="6" y="37"/>
                  </a:lnTo>
                  <a:lnTo>
                    <a:pt x="0" y="21"/>
                  </a:lnTo>
                  <a:lnTo>
                    <a:pt x="0" y="10"/>
                  </a:lnTo>
                  <a:lnTo>
                    <a:pt x="0" y="0"/>
                  </a:lnTo>
                  <a:lnTo>
                    <a:pt x="6" y="0"/>
                  </a:lnTo>
                  <a:lnTo>
                    <a:pt x="18" y="10"/>
                  </a:lnTo>
                  <a:lnTo>
                    <a:pt x="30" y="16"/>
                  </a:lnTo>
                  <a:lnTo>
                    <a:pt x="36" y="26"/>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62" name="Rectangle 122"/>
            <p:cNvSpPr>
              <a:spLocks noChangeArrowheads="1"/>
            </p:cNvSpPr>
            <p:nvPr/>
          </p:nvSpPr>
          <p:spPr bwMode="auto">
            <a:xfrm>
              <a:off x="3096" y="2954"/>
              <a:ext cx="58" cy="4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983163" name="Rectangle 123"/>
            <p:cNvSpPr>
              <a:spLocks noChangeArrowheads="1"/>
            </p:cNvSpPr>
            <p:nvPr/>
          </p:nvSpPr>
          <p:spPr bwMode="auto">
            <a:xfrm>
              <a:off x="819" y="2879"/>
              <a:ext cx="44" cy="37"/>
            </a:xfrm>
            <a:prstGeom prst="rect">
              <a:avLst/>
            </a:prstGeom>
            <a:solidFill>
              <a:srgbClr val="B2B2B2"/>
            </a:solidFill>
            <a:ln>
              <a:noFill/>
            </a:ln>
            <a:extLst>
              <a:ext uri="{91240B29-F687-4f45-9708-019B960494DF}">
                <a14:hiddenLine xmlns:a14="http://schemas.microsoft.com/office/drawing/2010/main" w="9525">
                  <a:solidFill>
                    <a:srgbClr val="B5BAAF"/>
                  </a:solidFill>
                  <a:miter lim="800000"/>
                  <a:headEnd/>
                  <a:tailEnd/>
                </a14:hiddenLine>
              </a:ext>
            </a:extLst>
          </p:spPr>
          <p:txBody>
            <a:bodyPr/>
            <a:lstStyle/>
            <a:p>
              <a:endParaRPr lang="da-DK"/>
            </a:p>
          </p:txBody>
        </p:sp>
        <p:grpSp>
          <p:nvGrpSpPr>
            <p:cNvPr id="983164" name="Group 124"/>
            <p:cNvGrpSpPr>
              <a:grpSpLocks/>
            </p:cNvGrpSpPr>
            <p:nvPr/>
          </p:nvGrpSpPr>
          <p:grpSpPr bwMode="auto">
            <a:xfrm>
              <a:off x="3201" y="2941"/>
              <a:ext cx="136" cy="240"/>
              <a:chOff x="2157" y="2436"/>
              <a:chExt cx="96" cy="170"/>
            </a:xfrm>
          </p:grpSpPr>
          <p:sp>
            <p:nvSpPr>
              <p:cNvPr id="983165" name="Freeform 125"/>
              <p:cNvSpPr>
                <a:spLocks/>
              </p:cNvSpPr>
              <p:nvPr/>
            </p:nvSpPr>
            <p:spPr bwMode="auto">
              <a:xfrm>
                <a:off x="2157" y="2436"/>
                <a:ext cx="96" cy="170"/>
              </a:xfrm>
              <a:custGeom>
                <a:avLst/>
                <a:gdLst>
                  <a:gd name="T0" fmla="*/ 48 w 96"/>
                  <a:gd name="T1" fmla="*/ 0 h 170"/>
                  <a:gd name="T2" fmla="*/ 29 w 96"/>
                  <a:gd name="T3" fmla="*/ 2 h 170"/>
                  <a:gd name="T4" fmla="*/ 21 w 96"/>
                  <a:gd name="T5" fmla="*/ 4 h 170"/>
                  <a:gd name="T6" fmla="*/ 14 w 96"/>
                  <a:gd name="T7" fmla="*/ 6 h 170"/>
                  <a:gd name="T8" fmla="*/ 8 w 96"/>
                  <a:gd name="T9" fmla="*/ 10 h 170"/>
                  <a:gd name="T10" fmla="*/ 4 w 96"/>
                  <a:gd name="T11" fmla="*/ 13 h 170"/>
                  <a:gd name="T12" fmla="*/ 1 w 96"/>
                  <a:gd name="T13" fmla="*/ 17 h 170"/>
                  <a:gd name="T14" fmla="*/ 0 w 96"/>
                  <a:gd name="T15" fmla="*/ 21 h 170"/>
                  <a:gd name="T16" fmla="*/ 0 w 96"/>
                  <a:gd name="T17" fmla="*/ 149 h 170"/>
                  <a:gd name="T18" fmla="*/ 1 w 96"/>
                  <a:gd name="T19" fmla="*/ 153 h 170"/>
                  <a:gd name="T20" fmla="*/ 4 w 96"/>
                  <a:gd name="T21" fmla="*/ 157 h 170"/>
                  <a:gd name="T22" fmla="*/ 8 w 96"/>
                  <a:gd name="T23" fmla="*/ 161 h 170"/>
                  <a:gd name="T24" fmla="*/ 14 w 96"/>
                  <a:gd name="T25" fmla="*/ 164 h 170"/>
                  <a:gd name="T26" fmla="*/ 21 w 96"/>
                  <a:gd name="T27" fmla="*/ 166 h 170"/>
                  <a:gd name="T28" fmla="*/ 29 w 96"/>
                  <a:gd name="T29" fmla="*/ 168 h 170"/>
                  <a:gd name="T30" fmla="*/ 48 w 96"/>
                  <a:gd name="T31" fmla="*/ 170 h 170"/>
                  <a:gd name="T32" fmla="*/ 67 w 96"/>
                  <a:gd name="T33" fmla="*/ 168 h 170"/>
                  <a:gd name="T34" fmla="*/ 75 w 96"/>
                  <a:gd name="T35" fmla="*/ 166 h 170"/>
                  <a:gd name="T36" fmla="*/ 82 w 96"/>
                  <a:gd name="T37" fmla="*/ 164 h 170"/>
                  <a:gd name="T38" fmla="*/ 88 w 96"/>
                  <a:gd name="T39" fmla="*/ 161 h 170"/>
                  <a:gd name="T40" fmla="*/ 92 w 96"/>
                  <a:gd name="T41" fmla="*/ 157 h 170"/>
                  <a:gd name="T42" fmla="*/ 95 w 96"/>
                  <a:gd name="T43" fmla="*/ 153 h 170"/>
                  <a:gd name="T44" fmla="*/ 96 w 96"/>
                  <a:gd name="T45" fmla="*/ 149 h 170"/>
                  <a:gd name="T46" fmla="*/ 96 w 96"/>
                  <a:gd name="T47" fmla="*/ 21 h 170"/>
                  <a:gd name="T48" fmla="*/ 95 w 96"/>
                  <a:gd name="T49" fmla="*/ 17 h 170"/>
                  <a:gd name="T50" fmla="*/ 92 w 96"/>
                  <a:gd name="T51" fmla="*/ 13 h 170"/>
                  <a:gd name="T52" fmla="*/ 88 w 96"/>
                  <a:gd name="T53" fmla="*/ 10 h 170"/>
                  <a:gd name="T54" fmla="*/ 82 w 96"/>
                  <a:gd name="T55" fmla="*/ 6 h 170"/>
                  <a:gd name="T56" fmla="*/ 75 w 96"/>
                  <a:gd name="T57" fmla="*/ 4 h 170"/>
                  <a:gd name="T58" fmla="*/ 67 w 96"/>
                  <a:gd name="T59" fmla="*/ 2 h 170"/>
                  <a:gd name="T60" fmla="*/ 48 w 96"/>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70">
                    <a:moveTo>
                      <a:pt x="48" y="0"/>
                    </a:moveTo>
                    <a:lnTo>
                      <a:pt x="29" y="2"/>
                    </a:lnTo>
                    <a:lnTo>
                      <a:pt x="21" y="4"/>
                    </a:lnTo>
                    <a:lnTo>
                      <a:pt x="14" y="6"/>
                    </a:lnTo>
                    <a:lnTo>
                      <a:pt x="8" y="10"/>
                    </a:lnTo>
                    <a:lnTo>
                      <a:pt x="4" y="13"/>
                    </a:lnTo>
                    <a:lnTo>
                      <a:pt x="1" y="17"/>
                    </a:lnTo>
                    <a:lnTo>
                      <a:pt x="0" y="21"/>
                    </a:lnTo>
                    <a:lnTo>
                      <a:pt x="0" y="149"/>
                    </a:lnTo>
                    <a:lnTo>
                      <a:pt x="1" y="153"/>
                    </a:lnTo>
                    <a:lnTo>
                      <a:pt x="4" y="157"/>
                    </a:lnTo>
                    <a:lnTo>
                      <a:pt x="8" y="161"/>
                    </a:lnTo>
                    <a:lnTo>
                      <a:pt x="14" y="164"/>
                    </a:lnTo>
                    <a:lnTo>
                      <a:pt x="21" y="166"/>
                    </a:lnTo>
                    <a:lnTo>
                      <a:pt x="29" y="168"/>
                    </a:lnTo>
                    <a:lnTo>
                      <a:pt x="48" y="170"/>
                    </a:lnTo>
                    <a:lnTo>
                      <a:pt x="67" y="168"/>
                    </a:lnTo>
                    <a:lnTo>
                      <a:pt x="75" y="166"/>
                    </a:lnTo>
                    <a:lnTo>
                      <a:pt x="82" y="164"/>
                    </a:lnTo>
                    <a:lnTo>
                      <a:pt x="88" y="161"/>
                    </a:lnTo>
                    <a:lnTo>
                      <a:pt x="92" y="157"/>
                    </a:lnTo>
                    <a:lnTo>
                      <a:pt x="95" y="153"/>
                    </a:lnTo>
                    <a:lnTo>
                      <a:pt x="96" y="149"/>
                    </a:lnTo>
                    <a:lnTo>
                      <a:pt x="96" y="21"/>
                    </a:lnTo>
                    <a:lnTo>
                      <a:pt x="95" y="17"/>
                    </a:lnTo>
                    <a:lnTo>
                      <a:pt x="92" y="13"/>
                    </a:lnTo>
                    <a:lnTo>
                      <a:pt x="88" y="10"/>
                    </a:lnTo>
                    <a:lnTo>
                      <a:pt x="82" y="6"/>
                    </a:lnTo>
                    <a:lnTo>
                      <a:pt x="75" y="4"/>
                    </a:lnTo>
                    <a:lnTo>
                      <a:pt x="67" y="2"/>
                    </a:lnTo>
                    <a:lnTo>
                      <a:pt x="4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66" name="Freeform 126"/>
              <p:cNvSpPr>
                <a:spLocks/>
              </p:cNvSpPr>
              <p:nvPr/>
            </p:nvSpPr>
            <p:spPr bwMode="auto">
              <a:xfrm>
                <a:off x="2157" y="2436"/>
                <a:ext cx="96" cy="42"/>
              </a:xfrm>
              <a:custGeom>
                <a:avLst/>
                <a:gdLst>
                  <a:gd name="T0" fmla="*/ 0 w 96"/>
                  <a:gd name="T1" fmla="*/ 21 h 42"/>
                  <a:gd name="T2" fmla="*/ 1 w 96"/>
                  <a:gd name="T3" fmla="*/ 25 h 42"/>
                  <a:gd name="T4" fmla="*/ 4 w 96"/>
                  <a:gd name="T5" fmla="*/ 29 h 42"/>
                  <a:gd name="T6" fmla="*/ 8 w 96"/>
                  <a:gd name="T7" fmla="*/ 33 h 42"/>
                  <a:gd name="T8" fmla="*/ 14 w 96"/>
                  <a:gd name="T9" fmla="*/ 36 h 42"/>
                  <a:gd name="T10" fmla="*/ 21 w 96"/>
                  <a:gd name="T11" fmla="*/ 39 h 42"/>
                  <a:gd name="T12" fmla="*/ 29 w 96"/>
                  <a:gd name="T13" fmla="*/ 40 h 42"/>
                  <a:gd name="T14" fmla="*/ 48 w 96"/>
                  <a:gd name="T15" fmla="*/ 42 h 42"/>
                  <a:gd name="T16" fmla="*/ 67 w 96"/>
                  <a:gd name="T17" fmla="*/ 40 h 42"/>
                  <a:gd name="T18" fmla="*/ 75 w 96"/>
                  <a:gd name="T19" fmla="*/ 39 h 42"/>
                  <a:gd name="T20" fmla="*/ 82 w 96"/>
                  <a:gd name="T21" fmla="*/ 36 h 42"/>
                  <a:gd name="T22" fmla="*/ 88 w 96"/>
                  <a:gd name="T23" fmla="*/ 33 h 42"/>
                  <a:gd name="T24" fmla="*/ 92 w 96"/>
                  <a:gd name="T25" fmla="*/ 29 h 42"/>
                  <a:gd name="T26" fmla="*/ 95 w 96"/>
                  <a:gd name="T27" fmla="*/ 25 h 42"/>
                  <a:gd name="T28" fmla="*/ 96 w 96"/>
                  <a:gd name="T29" fmla="*/ 21 h 42"/>
                  <a:gd name="T30" fmla="*/ 95 w 96"/>
                  <a:gd name="T31" fmla="*/ 17 h 42"/>
                  <a:gd name="T32" fmla="*/ 92 w 96"/>
                  <a:gd name="T33" fmla="*/ 13 h 42"/>
                  <a:gd name="T34" fmla="*/ 88 w 96"/>
                  <a:gd name="T35" fmla="*/ 10 h 42"/>
                  <a:gd name="T36" fmla="*/ 82 w 96"/>
                  <a:gd name="T37" fmla="*/ 6 h 42"/>
                  <a:gd name="T38" fmla="*/ 75 w 96"/>
                  <a:gd name="T39" fmla="*/ 4 h 42"/>
                  <a:gd name="T40" fmla="*/ 67 w 96"/>
                  <a:gd name="T41" fmla="*/ 2 h 42"/>
                  <a:gd name="T42" fmla="*/ 48 w 96"/>
                  <a:gd name="T43" fmla="*/ 0 h 42"/>
                  <a:gd name="T44" fmla="*/ 29 w 96"/>
                  <a:gd name="T45" fmla="*/ 2 h 42"/>
                  <a:gd name="T46" fmla="*/ 21 w 96"/>
                  <a:gd name="T47" fmla="*/ 4 h 42"/>
                  <a:gd name="T48" fmla="*/ 14 w 96"/>
                  <a:gd name="T49" fmla="*/ 6 h 42"/>
                  <a:gd name="T50" fmla="*/ 8 w 96"/>
                  <a:gd name="T51" fmla="*/ 10 h 42"/>
                  <a:gd name="T52" fmla="*/ 4 w 96"/>
                  <a:gd name="T53" fmla="*/ 13 h 42"/>
                  <a:gd name="T54" fmla="*/ 1 w 96"/>
                  <a:gd name="T55" fmla="*/ 17 h 42"/>
                  <a:gd name="T56" fmla="*/ 0 w 96"/>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2">
                    <a:moveTo>
                      <a:pt x="0" y="21"/>
                    </a:moveTo>
                    <a:lnTo>
                      <a:pt x="1" y="25"/>
                    </a:lnTo>
                    <a:lnTo>
                      <a:pt x="4" y="29"/>
                    </a:lnTo>
                    <a:lnTo>
                      <a:pt x="8" y="33"/>
                    </a:lnTo>
                    <a:lnTo>
                      <a:pt x="14" y="36"/>
                    </a:lnTo>
                    <a:lnTo>
                      <a:pt x="21" y="39"/>
                    </a:lnTo>
                    <a:lnTo>
                      <a:pt x="29" y="40"/>
                    </a:lnTo>
                    <a:lnTo>
                      <a:pt x="48" y="42"/>
                    </a:lnTo>
                    <a:lnTo>
                      <a:pt x="67" y="40"/>
                    </a:lnTo>
                    <a:lnTo>
                      <a:pt x="75" y="39"/>
                    </a:lnTo>
                    <a:lnTo>
                      <a:pt x="82" y="36"/>
                    </a:lnTo>
                    <a:lnTo>
                      <a:pt x="88" y="33"/>
                    </a:lnTo>
                    <a:lnTo>
                      <a:pt x="92" y="29"/>
                    </a:lnTo>
                    <a:lnTo>
                      <a:pt x="95" y="25"/>
                    </a:lnTo>
                    <a:lnTo>
                      <a:pt x="96" y="21"/>
                    </a:lnTo>
                    <a:lnTo>
                      <a:pt x="95" y="17"/>
                    </a:lnTo>
                    <a:lnTo>
                      <a:pt x="92" y="13"/>
                    </a:lnTo>
                    <a:lnTo>
                      <a:pt x="88" y="10"/>
                    </a:lnTo>
                    <a:lnTo>
                      <a:pt x="82" y="6"/>
                    </a:lnTo>
                    <a:lnTo>
                      <a:pt x="75" y="4"/>
                    </a:lnTo>
                    <a:lnTo>
                      <a:pt x="67" y="2"/>
                    </a:lnTo>
                    <a:lnTo>
                      <a:pt x="48" y="0"/>
                    </a:lnTo>
                    <a:lnTo>
                      <a:pt x="29" y="2"/>
                    </a:lnTo>
                    <a:lnTo>
                      <a:pt x="21" y="4"/>
                    </a:lnTo>
                    <a:lnTo>
                      <a:pt x="14" y="6"/>
                    </a:lnTo>
                    <a:lnTo>
                      <a:pt x="8" y="10"/>
                    </a:lnTo>
                    <a:lnTo>
                      <a:pt x="4" y="13"/>
                    </a:lnTo>
                    <a:lnTo>
                      <a:pt x="1" y="17"/>
                    </a:lnTo>
                    <a:lnTo>
                      <a:pt x="0" y="2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67" name="Freeform 127"/>
              <p:cNvSpPr>
                <a:spLocks/>
              </p:cNvSpPr>
              <p:nvPr/>
            </p:nvSpPr>
            <p:spPr bwMode="auto">
              <a:xfrm>
                <a:off x="2157" y="2436"/>
                <a:ext cx="96" cy="170"/>
              </a:xfrm>
              <a:custGeom>
                <a:avLst/>
                <a:gdLst>
                  <a:gd name="T0" fmla="*/ 48 w 96"/>
                  <a:gd name="T1" fmla="*/ 0 h 170"/>
                  <a:gd name="T2" fmla="*/ 29 w 96"/>
                  <a:gd name="T3" fmla="*/ 2 h 170"/>
                  <a:gd name="T4" fmla="*/ 21 w 96"/>
                  <a:gd name="T5" fmla="*/ 4 h 170"/>
                  <a:gd name="T6" fmla="*/ 14 w 96"/>
                  <a:gd name="T7" fmla="*/ 6 h 170"/>
                  <a:gd name="T8" fmla="*/ 8 w 96"/>
                  <a:gd name="T9" fmla="*/ 10 h 170"/>
                  <a:gd name="T10" fmla="*/ 4 w 96"/>
                  <a:gd name="T11" fmla="*/ 13 h 170"/>
                  <a:gd name="T12" fmla="*/ 1 w 96"/>
                  <a:gd name="T13" fmla="*/ 17 h 170"/>
                  <a:gd name="T14" fmla="*/ 0 w 96"/>
                  <a:gd name="T15" fmla="*/ 21 h 170"/>
                  <a:gd name="T16" fmla="*/ 0 w 96"/>
                  <a:gd name="T17" fmla="*/ 149 h 170"/>
                  <a:gd name="T18" fmla="*/ 1 w 96"/>
                  <a:gd name="T19" fmla="*/ 153 h 170"/>
                  <a:gd name="T20" fmla="*/ 4 w 96"/>
                  <a:gd name="T21" fmla="*/ 157 h 170"/>
                  <a:gd name="T22" fmla="*/ 8 w 96"/>
                  <a:gd name="T23" fmla="*/ 161 h 170"/>
                  <a:gd name="T24" fmla="*/ 14 w 96"/>
                  <a:gd name="T25" fmla="*/ 164 h 170"/>
                  <a:gd name="T26" fmla="*/ 21 w 96"/>
                  <a:gd name="T27" fmla="*/ 166 h 170"/>
                  <a:gd name="T28" fmla="*/ 29 w 96"/>
                  <a:gd name="T29" fmla="*/ 168 h 170"/>
                  <a:gd name="T30" fmla="*/ 48 w 96"/>
                  <a:gd name="T31" fmla="*/ 170 h 170"/>
                  <a:gd name="T32" fmla="*/ 67 w 96"/>
                  <a:gd name="T33" fmla="*/ 168 h 170"/>
                  <a:gd name="T34" fmla="*/ 75 w 96"/>
                  <a:gd name="T35" fmla="*/ 166 h 170"/>
                  <a:gd name="T36" fmla="*/ 82 w 96"/>
                  <a:gd name="T37" fmla="*/ 164 h 170"/>
                  <a:gd name="T38" fmla="*/ 88 w 96"/>
                  <a:gd name="T39" fmla="*/ 161 h 170"/>
                  <a:gd name="T40" fmla="*/ 92 w 96"/>
                  <a:gd name="T41" fmla="*/ 157 h 170"/>
                  <a:gd name="T42" fmla="*/ 95 w 96"/>
                  <a:gd name="T43" fmla="*/ 153 h 170"/>
                  <a:gd name="T44" fmla="*/ 96 w 96"/>
                  <a:gd name="T45" fmla="*/ 149 h 170"/>
                  <a:gd name="T46" fmla="*/ 96 w 96"/>
                  <a:gd name="T47" fmla="*/ 21 h 170"/>
                  <a:gd name="T48" fmla="*/ 95 w 96"/>
                  <a:gd name="T49" fmla="*/ 17 h 170"/>
                  <a:gd name="T50" fmla="*/ 92 w 96"/>
                  <a:gd name="T51" fmla="*/ 13 h 170"/>
                  <a:gd name="T52" fmla="*/ 88 w 96"/>
                  <a:gd name="T53" fmla="*/ 10 h 170"/>
                  <a:gd name="T54" fmla="*/ 82 w 96"/>
                  <a:gd name="T55" fmla="*/ 6 h 170"/>
                  <a:gd name="T56" fmla="*/ 75 w 96"/>
                  <a:gd name="T57" fmla="*/ 4 h 170"/>
                  <a:gd name="T58" fmla="*/ 67 w 96"/>
                  <a:gd name="T59" fmla="*/ 2 h 170"/>
                  <a:gd name="T60" fmla="*/ 48 w 96"/>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70">
                    <a:moveTo>
                      <a:pt x="48" y="0"/>
                    </a:moveTo>
                    <a:lnTo>
                      <a:pt x="29" y="2"/>
                    </a:lnTo>
                    <a:lnTo>
                      <a:pt x="21" y="4"/>
                    </a:lnTo>
                    <a:lnTo>
                      <a:pt x="14" y="6"/>
                    </a:lnTo>
                    <a:lnTo>
                      <a:pt x="8" y="10"/>
                    </a:lnTo>
                    <a:lnTo>
                      <a:pt x="4" y="13"/>
                    </a:lnTo>
                    <a:lnTo>
                      <a:pt x="1" y="17"/>
                    </a:lnTo>
                    <a:lnTo>
                      <a:pt x="0" y="21"/>
                    </a:lnTo>
                    <a:lnTo>
                      <a:pt x="0" y="149"/>
                    </a:lnTo>
                    <a:lnTo>
                      <a:pt x="1" y="153"/>
                    </a:lnTo>
                    <a:lnTo>
                      <a:pt x="4" y="157"/>
                    </a:lnTo>
                    <a:lnTo>
                      <a:pt x="8" y="161"/>
                    </a:lnTo>
                    <a:lnTo>
                      <a:pt x="14" y="164"/>
                    </a:lnTo>
                    <a:lnTo>
                      <a:pt x="21" y="166"/>
                    </a:lnTo>
                    <a:lnTo>
                      <a:pt x="29" y="168"/>
                    </a:lnTo>
                    <a:lnTo>
                      <a:pt x="48" y="170"/>
                    </a:lnTo>
                    <a:lnTo>
                      <a:pt x="67" y="168"/>
                    </a:lnTo>
                    <a:lnTo>
                      <a:pt x="75" y="166"/>
                    </a:lnTo>
                    <a:lnTo>
                      <a:pt x="82" y="164"/>
                    </a:lnTo>
                    <a:lnTo>
                      <a:pt x="88" y="161"/>
                    </a:lnTo>
                    <a:lnTo>
                      <a:pt x="92" y="157"/>
                    </a:lnTo>
                    <a:lnTo>
                      <a:pt x="95" y="153"/>
                    </a:lnTo>
                    <a:lnTo>
                      <a:pt x="96" y="149"/>
                    </a:lnTo>
                    <a:lnTo>
                      <a:pt x="96" y="21"/>
                    </a:lnTo>
                    <a:lnTo>
                      <a:pt x="95" y="17"/>
                    </a:lnTo>
                    <a:lnTo>
                      <a:pt x="92" y="13"/>
                    </a:lnTo>
                    <a:lnTo>
                      <a:pt x="88" y="10"/>
                    </a:lnTo>
                    <a:lnTo>
                      <a:pt x="82" y="6"/>
                    </a:lnTo>
                    <a:lnTo>
                      <a:pt x="75" y="4"/>
                    </a:lnTo>
                    <a:lnTo>
                      <a:pt x="67" y="2"/>
                    </a:lnTo>
                    <a:lnTo>
                      <a:pt x="48" y="0"/>
                    </a:lnTo>
                    <a:close/>
                  </a:path>
                </a:pathLst>
              </a:custGeom>
              <a:solidFill>
                <a:srgbClr val="B2B2B2"/>
              </a:solidFill>
              <a:ln>
                <a:noFill/>
              </a:ln>
              <a:extLst>
                <a:ext uri="{91240B29-F687-4f45-9708-019B960494DF}">
                  <a14:hiddenLine xmlns:a14="http://schemas.microsoft.com/office/drawing/2010/main" w="9525">
                    <a:solidFill>
                      <a:srgbClr val="588C18"/>
                    </a:solidFill>
                    <a:prstDash val="solid"/>
                    <a:round/>
                    <a:headEnd/>
                    <a:tailEnd/>
                  </a14:hiddenLine>
                </a:ext>
              </a:extLst>
            </p:spPr>
            <p:txBody>
              <a:bodyPr/>
              <a:lstStyle/>
              <a:p>
                <a:endParaRPr lang="da-DK"/>
              </a:p>
            </p:txBody>
          </p:sp>
          <p:sp>
            <p:nvSpPr>
              <p:cNvPr id="983168" name="Freeform 128"/>
              <p:cNvSpPr>
                <a:spLocks/>
              </p:cNvSpPr>
              <p:nvPr/>
            </p:nvSpPr>
            <p:spPr bwMode="auto">
              <a:xfrm>
                <a:off x="2157" y="2457"/>
                <a:ext cx="96" cy="21"/>
              </a:xfrm>
              <a:custGeom>
                <a:avLst/>
                <a:gdLst>
                  <a:gd name="T0" fmla="*/ 0 w 96"/>
                  <a:gd name="T1" fmla="*/ 0 h 21"/>
                  <a:gd name="T2" fmla="*/ 1 w 96"/>
                  <a:gd name="T3" fmla="*/ 4 h 21"/>
                  <a:gd name="T4" fmla="*/ 4 w 96"/>
                  <a:gd name="T5" fmla="*/ 8 h 21"/>
                  <a:gd name="T6" fmla="*/ 8 w 96"/>
                  <a:gd name="T7" fmla="*/ 12 h 21"/>
                  <a:gd name="T8" fmla="*/ 14 w 96"/>
                  <a:gd name="T9" fmla="*/ 15 h 21"/>
                  <a:gd name="T10" fmla="*/ 21 w 96"/>
                  <a:gd name="T11" fmla="*/ 18 h 21"/>
                  <a:gd name="T12" fmla="*/ 29 w 96"/>
                  <a:gd name="T13" fmla="*/ 19 h 21"/>
                  <a:gd name="T14" fmla="*/ 48 w 96"/>
                  <a:gd name="T15" fmla="*/ 21 h 21"/>
                  <a:gd name="T16" fmla="*/ 67 w 96"/>
                  <a:gd name="T17" fmla="*/ 19 h 21"/>
                  <a:gd name="T18" fmla="*/ 75 w 96"/>
                  <a:gd name="T19" fmla="*/ 18 h 21"/>
                  <a:gd name="T20" fmla="*/ 82 w 96"/>
                  <a:gd name="T21" fmla="*/ 15 h 21"/>
                  <a:gd name="T22" fmla="*/ 88 w 96"/>
                  <a:gd name="T23" fmla="*/ 12 h 21"/>
                  <a:gd name="T24" fmla="*/ 92 w 96"/>
                  <a:gd name="T25" fmla="*/ 8 h 21"/>
                  <a:gd name="T26" fmla="*/ 95 w 96"/>
                  <a:gd name="T27" fmla="*/ 4 h 21"/>
                  <a:gd name="T28" fmla="*/ 96 w 96"/>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1">
                    <a:moveTo>
                      <a:pt x="0" y="0"/>
                    </a:moveTo>
                    <a:lnTo>
                      <a:pt x="1" y="4"/>
                    </a:lnTo>
                    <a:lnTo>
                      <a:pt x="4" y="8"/>
                    </a:lnTo>
                    <a:lnTo>
                      <a:pt x="8" y="12"/>
                    </a:lnTo>
                    <a:lnTo>
                      <a:pt x="14" y="15"/>
                    </a:lnTo>
                    <a:lnTo>
                      <a:pt x="21" y="18"/>
                    </a:lnTo>
                    <a:lnTo>
                      <a:pt x="29" y="19"/>
                    </a:lnTo>
                    <a:lnTo>
                      <a:pt x="48" y="21"/>
                    </a:lnTo>
                    <a:lnTo>
                      <a:pt x="67" y="19"/>
                    </a:lnTo>
                    <a:lnTo>
                      <a:pt x="75" y="18"/>
                    </a:lnTo>
                    <a:lnTo>
                      <a:pt x="82" y="15"/>
                    </a:lnTo>
                    <a:lnTo>
                      <a:pt x="88" y="12"/>
                    </a:lnTo>
                    <a:lnTo>
                      <a:pt x="92" y="8"/>
                    </a:lnTo>
                    <a:lnTo>
                      <a:pt x="95" y="4"/>
                    </a:lnTo>
                    <a:lnTo>
                      <a:pt x="96" y="0"/>
                    </a:lnTo>
                  </a:path>
                </a:pathLst>
              </a:custGeom>
              <a:solidFill>
                <a:srgbClr val="B2B2B2"/>
              </a:solidFill>
              <a:ln>
                <a:noFill/>
              </a:ln>
              <a:extLst>
                <a:ext uri="{91240B29-F687-4f45-9708-019B960494DF}">
                  <a14:hiddenLine xmlns:a14="http://schemas.microsoft.com/office/drawing/2010/main" w="9525">
                    <a:solidFill>
                      <a:srgbClr val="588C18"/>
                    </a:solidFill>
                    <a:prstDash val="solid"/>
                    <a:round/>
                    <a:headEnd/>
                    <a:tailEnd/>
                  </a14:hiddenLine>
                </a:ext>
              </a:extLst>
            </p:spPr>
            <p:txBody>
              <a:bodyPr/>
              <a:lstStyle/>
              <a:p>
                <a:endParaRPr lang="da-DK"/>
              </a:p>
            </p:txBody>
          </p:sp>
        </p:grpSp>
        <p:sp>
          <p:nvSpPr>
            <p:cNvPr id="983169" name="Freeform 129"/>
            <p:cNvSpPr>
              <a:spLocks/>
            </p:cNvSpPr>
            <p:nvPr/>
          </p:nvSpPr>
          <p:spPr bwMode="auto">
            <a:xfrm>
              <a:off x="1617" y="1805"/>
              <a:ext cx="1098" cy="936"/>
            </a:xfrm>
            <a:custGeom>
              <a:avLst/>
              <a:gdLst>
                <a:gd name="T0" fmla="*/ 476 w 777"/>
                <a:gd name="T1" fmla="*/ 21 h 662"/>
                <a:gd name="T2" fmla="*/ 482 w 777"/>
                <a:gd name="T3" fmla="*/ 86 h 662"/>
                <a:gd name="T4" fmla="*/ 579 w 777"/>
                <a:gd name="T5" fmla="*/ 150 h 662"/>
                <a:gd name="T6" fmla="*/ 729 w 777"/>
                <a:gd name="T7" fmla="*/ 155 h 662"/>
                <a:gd name="T8" fmla="*/ 777 w 777"/>
                <a:gd name="T9" fmla="*/ 208 h 662"/>
                <a:gd name="T10" fmla="*/ 753 w 777"/>
                <a:gd name="T11" fmla="*/ 241 h 662"/>
                <a:gd name="T12" fmla="*/ 753 w 777"/>
                <a:gd name="T13" fmla="*/ 267 h 662"/>
                <a:gd name="T14" fmla="*/ 669 w 777"/>
                <a:gd name="T15" fmla="*/ 369 h 662"/>
                <a:gd name="T16" fmla="*/ 663 w 777"/>
                <a:gd name="T17" fmla="*/ 417 h 662"/>
                <a:gd name="T18" fmla="*/ 645 w 777"/>
                <a:gd name="T19" fmla="*/ 421 h 662"/>
                <a:gd name="T20" fmla="*/ 633 w 777"/>
                <a:gd name="T21" fmla="*/ 390 h 662"/>
                <a:gd name="T22" fmla="*/ 627 w 777"/>
                <a:gd name="T23" fmla="*/ 364 h 662"/>
                <a:gd name="T24" fmla="*/ 603 w 777"/>
                <a:gd name="T25" fmla="*/ 374 h 662"/>
                <a:gd name="T26" fmla="*/ 573 w 777"/>
                <a:gd name="T27" fmla="*/ 459 h 662"/>
                <a:gd name="T28" fmla="*/ 555 w 777"/>
                <a:gd name="T29" fmla="*/ 437 h 662"/>
                <a:gd name="T30" fmla="*/ 561 w 777"/>
                <a:gd name="T31" fmla="*/ 412 h 662"/>
                <a:gd name="T32" fmla="*/ 524 w 777"/>
                <a:gd name="T33" fmla="*/ 406 h 662"/>
                <a:gd name="T34" fmla="*/ 488 w 777"/>
                <a:gd name="T35" fmla="*/ 380 h 662"/>
                <a:gd name="T36" fmla="*/ 529 w 777"/>
                <a:gd name="T37" fmla="*/ 374 h 662"/>
                <a:gd name="T38" fmla="*/ 549 w 777"/>
                <a:gd name="T39" fmla="*/ 326 h 662"/>
                <a:gd name="T40" fmla="*/ 500 w 777"/>
                <a:gd name="T41" fmla="*/ 326 h 662"/>
                <a:gd name="T42" fmla="*/ 458 w 777"/>
                <a:gd name="T43" fmla="*/ 396 h 662"/>
                <a:gd name="T44" fmla="*/ 434 w 777"/>
                <a:gd name="T45" fmla="*/ 421 h 662"/>
                <a:gd name="T46" fmla="*/ 452 w 777"/>
                <a:gd name="T47" fmla="*/ 480 h 662"/>
                <a:gd name="T48" fmla="*/ 440 w 777"/>
                <a:gd name="T49" fmla="*/ 507 h 662"/>
                <a:gd name="T50" fmla="*/ 446 w 777"/>
                <a:gd name="T51" fmla="*/ 523 h 662"/>
                <a:gd name="T52" fmla="*/ 446 w 777"/>
                <a:gd name="T53" fmla="*/ 561 h 662"/>
                <a:gd name="T54" fmla="*/ 446 w 777"/>
                <a:gd name="T55" fmla="*/ 593 h 662"/>
                <a:gd name="T56" fmla="*/ 416 w 777"/>
                <a:gd name="T57" fmla="*/ 625 h 662"/>
                <a:gd name="T58" fmla="*/ 422 w 777"/>
                <a:gd name="T59" fmla="*/ 657 h 662"/>
                <a:gd name="T60" fmla="*/ 379 w 777"/>
                <a:gd name="T61" fmla="*/ 641 h 662"/>
                <a:gd name="T62" fmla="*/ 350 w 777"/>
                <a:gd name="T63" fmla="*/ 614 h 662"/>
                <a:gd name="T64" fmla="*/ 332 w 777"/>
                <a:gd name="T65" fmla="*/ 599 h 662"/>
                <a:gd name="T66" fmla="*/ 344 w 777"/>
                <a:gd name="T67" fmla="*/ 561 h 662"/>
                <a:gd name="T68" fmla="*/ 247 w 777"/>
                <a:gd name="T69" fmla="*/ 556 h 662"/>
                <a:gd name="T70" fmla="*/ 223 w 777"/>
                <a:gd name="T71" fmla="*/ 512 h 662"/>
                <a:gd name="T72" fmla="*/ 187 w 777"/>
                <a:gd name="T73" fmla="*/ 512 h 662"/>
                <a:gd name="T74" fmla="*/ 115 w 777"/>
                <a:gd name="T75" fmla="*/ 502 h 662"/>
                <a:gd name="T76" fmla="*/ 91 w 777"/>
                <a:gd name="T77" fmla="*/ 512 h 662"/>
                <a:gd name="T78" fmla="*/ 91 w 777"/>
                <a:gd name="T79" fmla="*/ 528 h 662"/>
                <a:gd name="T80" fmla="*/ 43 w 777"/>
                <a:gd name="T81" fmla="*/ 528 h 662"/>
                <a:gd name="T82" fmla="*/ 18 w 777"/>
                <a:gd name="T83" fmla="*/ 470 h 662"/>
                <a:gd name="T84" fmla="*/ 61 w 777"/>
                <a:gd name="T85" fmla="*/ 432 h 662"/>
                <a:gd name="T86" fmla="*/ 24 w 777"/>
                <a:gd name="T87" fmla="*/ 412 h 662"/>
                <a:gd name="T88" fmla="*/ 6 w 777"/>
                <a:gd name="T89" fmla="*/ 385 h 662"/>
                <a:gd name="T90" fmla="*/ 103 w 777"/>
                <a:gd name="T91" fmla="*/ 347 h 662"/>
                <a:gd name="T92" fmla="*/ 151 w 777"/>
                <a:gd name="T93" fmla="*/ 331 h 662"/>
                <a:gd name="T94" fmla="*/ 205 w 777"/>
                <a:gd name="T95" fmla="*/ 310 h 662"/>
                <a:gd name="T96" fmla="*/ 259 w 777"/>
                <a:gd name="T97" fmla="*/ 321 h 662"/>
                <a:gd name="T98" fmla="*/ 283 w 777"/>
                <a:gd name="T99" fmla="*/ 282 h 662"/>
                <a:gd name="T100" fmla="*/ 247 w 777"/>
                <a:gd name="T101" fmla="*/ 246 h 662"/>
                <a:gd name="T102" fmla="*/ 277 w 777"/>
                <a:gd name="T103" fmla="*/ 208 h 662"/>
                <a:gd name="T104" fmla="*/ 235 w 777"/>
                <a:gd name="T105" fmla="*/ 160 h 662"/>
                <a:gd name="T106" fmla="*/ 308 w 777"/>
                <a:gd name="T107" fmla="*/ 76 h 662"/>
                <a:gd name="T108" fmla="*/ 320 w 777"/>
                <a:gd name="T109" fmla="*/ 43 h 662"/>
                <a:gd name="T110" fmla="*/ 410 w 777"/>
                <a:gd name="T111"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7" h="662">
                  <a:moveTo>
                    <a:pt x="440" y="0"/>
                  </a:moveTo>
                  <a:lnTo>
                    <a:pt x="458" y="5"/>
                  </a:lnTo>
                  <a:lnTo>
                    <a:pt x="476" y="21"/>
                  </a:lnTo>
                  <a:lnTo>
                    <a:pt x="494" y="53"/>
                  </a:lnTo>
                  <a:lnTo>
                    <a:pt x="440" y="107"/>
                  </a:lnTo>
                  <a:lnTo>
                    <a:pt x="482" y="86"/>
                  </a:lnTo>
                  <a:lnTo>
                    <a:pt x="494" y="107"/>
                  </a:lnTo>
                  <a:lnTo>
                    <a:pt x="517" y="123"/>
                  </a:lnTo>
                  <a:lnTo>
                    <a:pt x="579" y="150"/>
                  </a:lnTo>
                  <a:lnTo>
                    <a:pt x="639" y="134"/>
                  </a:lnTo>
                  <a:lnTo>
                    <a:pt x="705" y="128"/>
                  </a:lnTo>
                  <a:lnTo>
                    <a:pt x="729" y="155"/>
                  </a:lnTo>
                  <a:lnTo>
                    <a:pt x="759" y="182"/>
                  </a:lnTo>
                  <a:lnTo>
                    <a:pt x="771" y="192"/>
                  </a:lnTo>
                  <a:lnTo>
                    <a:pt x="777" y="208"/>
                  </a:lnTo>
                  <a:lnTo>
                    <a:pt x="771" y="214"/>
                  </a:lnTo>
                  <a:lnTo>
                    <a:pt x="771" y="225"/>
                  </a:lnTo>
                  <a:lnTo>
                    <a:pt x="753" y="241"/>
                  </a:lnTo>
                  <a:lnTo>
                    <a:pt x="753" y="257"/>
                  </a:lnTo>
                  <a:lnTo>
                    <a:pt x="753" y="262"/>
                  </a:lnTo>
                  <a:lnTo>
                    <a:pt x="753" y="267"/>
                  </a:lnTo>
                  <a:lnTo>
                    <a:pt x="741" y="288"/>
                  </a:lnTo>
                  <a:lnTo>
                    <a:pt x="705" y="331"/>
                  </a:lnTo>
                  <a:lnTo>
                    <a:pt x="669" y="369"/>
                  </a:lnTo>
                  <a:lnTo>
                    <a:pt x="663" y="396"/>
                  </a:lnTo>
                  <a:lnTo>
                    <a:pt x="663" y="406"/>
                  </a:lnTo>
                  <a:lnTo>
                    <a:pt x="663" y="417"/>
                  </a:lnTo>
                  <a:lnTo>
                    <a:pt x="663" y="421"/>
                  </a:lnTo>
                  <a:lnTo>
                    <a:pt x="651" y="421"/>
                  </a:lnTo>
                  <a:lnTo>
                    <a:pt x="645" y="421"/>
                  </a:lnTo>
                  <a:lnTo>
                    <a:pt x="633" y="406"/>
                  </a:lnTo>
                  <a:lnTo>
                    <a:pt x="633" y="401"/>
                  </a:lnTo>
                  <a:lnTo>
                    <a:pt x="633" y="390"/>
                  </a:lnTo>
                  <a:lnTo>
                    <a:pt x="633" y="385"/>
                  </a:lnTo>
                  <a:lnTo>
                    <a:pt x="633" y="374"/>
                  </a:lnTo>
                  <a:lnTo>
                    <a:pt x="627" y="364"/>
                  </a:lnTo>
                  <a:lnTo>
                    <a:pt x="621" y="364"/>
                  </a:lnTo>
                  <a:lnTo>
                    <a:pt x="615" y="364"/>
                  </a:lnTo>
                  <a:lnTo>
                    <a:pt x="603" y="374"/>
                  </a:lnTo>
                  <a:lnTo>
                    <a:pt x="579" y="396"/>
                  </a:lnTo>
                  <a:lnTo>
                    <a:pt x="579" y="459"/>
                  </a:lnTo>
                  <a:lnTo>
                    <a:pt x="573" y="459"/>
                  </a:lnTo>
                  <a:lnTo>
                    <a:pt x="567" y="459"/>
                  </a:lnTo>
                  <a:lnTo>
                    <a:pt x="555" y="448"/>
                  </a:lnTo>
                  <a:lnTo>
                    <a:pt x="555" y="437"/>
                  </a:lnTo>
                  <a:lnTo>
                    <a:pt x="555" y="432"/>
                  </a:lnTo>
                  <a:lnTo>
                    <a:pt x="561" y="417"/>
                  </a:lnTo>
                  <a:lnTo>
                    <a:pt x="561" y="412"/>
                  </a:lnTo>
                  <a:lnTo>
                    <a:pt x="561" y="406"/>
                  </a:lnTo>
                  <a:lnTo>
                    <a:pt x="541" y="396"/>
                  </a:lnTo>
                  <a:lnTo>
                    <a:pt x="524" y="406"/>
                  </a:lnTo>
                  <a:lnTo>
                    <a:pt x="517" y="412"/>
                  </a:lnTo>
                  <a:lnTo>
                    <a:pt x="506" y="412"/>
                  </a:lnTo>
                  <a:lnTo>
                    <a:pt x="488" y="380"/>
                  </a:lnTo>
                  <a:lnTo>
                    <a:pt x="506" y="369"/>
                  </a:lnTo>
                  <a:lnTo>
                    <a:pt x="517" y="369"/>
                  </a:lnTo>
                  <a:lnTo>
                    <a:pt x="529" y="374"/>
                  </a:lnTo>
                  <a:lnTo>
                    <a:pt x="536" y="353"/>
                  </a:lnTo>
                  <a:lnTo>
                    <a:pt x="541" y="337"/>
                  </a:lnTo>
                  <a:lnTo>
                    <a:pt x="549" y="326"/>
                  </a:lnTo>
                  <a:lnTo>
                    <a:pt x="529" y="310"/>
                  </a:lnTo>
                  <a:lnTo>
                    <a:pt x="512" y="315"/>
                  </a:lnTo>
                  <a:lnTo>
                    <a:pt x="500" y="326"/>
                  </a:lnTo>
                  <a:lnTo>
                    <a:pt x="482" y="353"/>
                  </a:lnTo>
                  <a:lnTo>
                    <a:pt x="470" y="385"/>
                  </a:lnTo>
                  <a:lnTo>
                    <a:pt x="458" y="396"/>
                  </a:lnTo>
                  <a:lnTo>
                    <a:pt x="440" y="406"/>
                  </a:lnTo>
                  <a:lnTo>
                    <a:pt x="434" y="417"/>
                  </a:lnTo>
                  <a:lnTo>
                    <a:pt x="434" y="421"/>
                  </a:lnTo>
                  <a:lnTo>
                    <a:pt x="434" y="432"/>
                  </a:lnTo>
                  <a:lnTo>
                    <a:pt x="440" y="454"/>
                  </a:lnTo>
                  <a:lnTo>
                    <a:pt x="452" y="480"/>
                  </a:lnTo>
                  <a:lnTo>
                    <a:pt x="452" y="486"/>
                  </a:lnTo>
                  <a:lnTo>
                    <a:pt x="452" y="496"/>
                  </a:lnTo>
                  <a:lnTo>
                    <a:pt x="440" y="507"/>
                  </a:lnTo>
                  <a:lnTo>
                    <a:pt x="446" y="512"/>
                  </a:lnTo>
                  <a:lnTo>
                    <a:pt x="458" y="512"/>
                  </a:lnTo>
                  <a:lnTo>
                    <a:pt x="446" y="523"/>
                  </a:lnTo>
                  <a:lnTo>
                    <a:pt x="446" y="539"/>
                  </a:lnTo>
                  <a:lnTo>
                    <a:pt x="446" y="556"/>
                  </a:lnTo>
                  <a:lnTo>
                    <a:pt x="446" y="561"/>
                  </a:lnTo>
                  <a:lnTo>
                    <a:pt x="446" y="572"/>
                  </a:lnTo>
                  <a:lnTo>
                    <a:pt x="446" y="588"/>
                  </a:lnTo>
                  <a:lnTo>
                    <a:pt x="446" y="593"/>
                  </a:lnTo>
                  <a:lnTo>
                    <a:pt x="440" y="599"/>
                  </a:lnTo>
                  <a:lnTo>
                    <a:pt x="434" y="614"/>
                  </a:lnTo>
                  <a:lnTo>
                    <a:pt x="416" y="625"/>
                  </a:lnTo>
                  <a:lnTo>
                    <a:pt x="422" y="641"/>
                  </a:lnTo>
                  <a:lnTo>
                    <a:pt x="422" y="646"/>
                  </a:lnTo>
                  <a:lnTo>
                    <a:pt x="422" y="657"/>
                  </a:lnTo>
                  <a:lnTo>
                    <a:pt x="410" y="662"/>
                  </a:lnTo>
                  <a:lnTo>
                    <a:pt x="398" y="657"/>
                  </a:lnTo>
                  <a:lnTo>
                    <a:pt x="379" y="641"/>
                  </a:lnTo>
                  <a:lnTo>
                    <a:pt x="367" y="619"/>
                  </a:lnTo>
                  <a:lnTo>
                    <a:pt x="355" y="614"/>
                  </a:lnTo>
                  <a:lnTo>
                    <a:pt x="350" y="614"/>
                  </a:lnTo>
                  <a:lnTo>
                    <a:pt x="338" y="619"/>
                  </a:lnTo>
                  <a:lnTo>
                    <a:pt x="332" y="609"/>
                  </a:lnTo>
                  <a:lnTo>
                    <a:pt x="332" y="599"/>
                  </a:lnTo>
                  <a:lnTo>
                    <a:pt x="344" y="582"/>
                  </a:lnTo>
                  <a:lnTo>
                    <a:pt x="344" y="572"/>
                  </a:lnTo>
                  <a:lnTo>
                    <a:pt x="344" y="561"/>
                  </a:lnTo>
                  <a:lnTo>
                    <a:pt x="338" y="551"/>
                  </a:lnTo>
                  <a:lnTo>
                    <a:pt x="326" y="545"/>
                  </a:lnTo>
                  <a:lnTo>
                    <a:pt x="247" y="556"/>
                  </a:lnTo>
                  <a:lnTo>
                    <a:pt x="241" y="534"/>
                  </a:lnTo>
                  <a:lnTo>
                    <a:pt x="235" y="523"/>
                  </a:lnTo>
                  <a:lnTo>
                    <a:pt x="223" y="512"/>
                  </a:lnTo>
                  <a:lnTo>
                    <a:pt x="205" y="512"/>
                  </a:lnTo>
                  <a:lnTo>
                    <a:pt x="199" y="512"/>
                  </a:lnTo>
                  <a:lnTo>
                    <a:pt x="187" y="512"/>
                  </a:lnTo>
                  <a:lnTo>
                    <a:pt x="151" y="507"/>
                  </a:lnTo>
                  <a:lnTo>
                    <a:pt x="121" y="502"/>
                  </a:lnTo>
                  <a:lnTo>
                    <a:pt x="115" y="502"/>
                  </a:lnTo>
                  <a:lnTo>
                    <a:pt x="103" y="502"/>
                  </a:lnTo>
                  <a:lnTo>
                    <a:pt x="91" y="507"/>
                  </a:lnTo>
                  <a:lnTo>
                    <a:pt x="91" y="512"/>
                  </a:lnTo>
                  <a:lnTo>
                    <a:pt x="91" y="518"/>
                  </a:lnTo>
                  <a:lnTo>
                    <a:pt x="91" y="523"/>
                  </a:lnTo>
                  <a:lnTo>
                    <a:pt x="91" y="528"/>
                  </a:lnTo>
                  <a:lnTo>
                    <a:pt x="79" y="539"/>
                  </a:lnTo>
                  <a:lnTo>
                    <a:pt x="61" y="539"/>
                  </a:lnTo>
                  <a:lnTo>
                    <a:pt x="43" y="528"/>
                  </a:lnTo>
                  <a:lnTo>
                    <a:pt x="24" y="507"/>
                  </a:lnTo>
                  <a:lnTo>
                    <a:pt x="0" y="480"/>
                  </a:lnTo>
                  <a:lnTo>
                    <a:pt x="18" y="470"/>
                  </a:lnTo>
                  <a:lnTo>
                    <a:pt x="36" y="459"/>
                  </a:lnTo>
                  <a:lnTo>
                    <a:pt x="49" y="448"/>
                  </a:lnTo>
                  <a:lnTo>
                    <a:pt x="61" y="432"/>
                  </a:lnTo>
                  <a:lnTo>
                    <a:pt x="55" y="427"/>
                  </a:lnTo>
                  <a:lnTo>
                    <a:pt x="43" y="417"/>
                  </a:lnTo>
                  <a:lnTo>
                    <a:pt x="24" y="412"/>
                  </a:lnTo>
                  <a:lnTo>
                    <a:pt x="6" y="406"/>
                  </a:lnTo>
                  <a:lnTo>
                    <a:pt x="6" y="401"/>
                  </a:lnTo>
                  <a:lnTo>
                    <a:pt x="6" y="385"/>
                  </a:lnTo>
                  <a:lnTo>
                    <a:pt x="36" y="364"/>
                  </a:lnTo>
                  <a:lnTo>
                    <a:pt x="55" y="380"/>
                  </a:lnTo>
                  <a:lnTo>
                    <a:pt x="103" y="347"/>
                  </a:lnTo>
                  <a:lnTo>
                    <a:pt x="127" y="337"/>
                  </a:lnTo>
                  <a:lnTo>
                    <a:pt x="145" y="331"/>
                  </a:lnTo>
                  <a:lnTo>
                    <a:pt x="151" y="331"/>
                  </a:lnTo>
                  <a:lnTo>
                    <a:pt x="163" y="331"/>
                  </a:lnTo>
                  <a:lnTo>
                    <a:pt x="181" y="315"/>
                  </a:lnTo>
                  <a:lnTo>
                    <a:pt x="205" y="310"/>
                  </a:lnTo>
                  <a:lnTo>
                    <a:pt x="217" y="310"/>
                  </a:lnTo>
                  <a:lnTo>
                    <a:pt x="229" y="315"/>
                  </a:lnTo>
                  <a:lnTo>
                    <a:pt x="259" y="321"/>
                  </a:lnTo>
                  <a:lnTo>
                    <a:pt x="277" y="305"/>
                  </a:lnTo>
                  <a:lnTo>
                    <a:pt x="283" y="288"/>
                  </a:lnTo>
                  <a:lnTo>
                    <a:pt x="283" y="282"/>
                  </a:lnTo>
                  <a:lnTo>
                    <a:pt x="283" y="273"/>
                  </a:lnTo>
                  <a:lnTo>
                    <a:pt x="271" y="257"/>
                  </a:lnTo>
                  <a:lnTo>
                    <a:pt x="247" y="246"/>
                  </a:lnTo>
                  <a:lnTo>
                    <a:pt x="271" y="230"/>
                  </a:lnTo>
                  <a:lnTo>
                    <a:pt x="277" y="214"/>
                  </a:lnTo>
                  <a:lnTo>
                    <a:pt x="277" y="208"/>
                  </a:lnTo>
                  <a:lnTo>
                    <a:pt x="277" y="198"/>
                  </a:lnTo>
                  <a:lnTo>
                    <a:pt x="253" y="187"/>
                  </a:lnTo>
                  <a:lnTo>
                    <a:pt x="235" y="160"/>
                  </a:lnTo>
                  <a:lnTo>
                    <a:pt x="229" y="112"/>
                  </a:lnTo>
                  <a:lnTo>
                    <a:pt x="314" y="97"/>
                  </a:lnTo>
                  <a:lnTo>
                    <a:pt x="308" y="76"/>
                  </a:lnTo>
                  <a:lnTo>
                    <a:pt x="308" y="65"/>
                  </a:lnTo>
                  <a:lnTo>
                    <a:pt x="308" y="53"/>
                  </a:lnTo>
                  <a:lnTo>
                    <a:pt x="320" y="43"/>
                  </a:lnTo>
                  <a:lnTo>
                    <a:pt x="338" y="32"/>
                  </a:lnTo>
                  <a:lnTo>
                    <a:pt x="373" y="16"/>
                  </a:lnTo>
                  <a:lnTo>
                    <a:pt x="410" y="0"/>
                  </a:lnTo>
                  <a:lnTo>
                    <a:pt x="440" y="0"/>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sp>
          <p:nvSpPr>
            <p:cNvPr id="983170" name="Freeform 130"/>
            <p:cNvSpPr>
              <a:spLocks/>
            </p:cNvSpPr>
            <p:nvPr/>
          </p:nvSpPr>
          <p:spPr bwMode="auto">
            <a:xfrm>
              <a:off x="1462" y="2485"/>
              <a:ext cx="655" cy="736"/>
            </a:xfrm>
            <a:custGeom>
              <a:avLst/>
              <a:gdLst>
                <a:gd name="T0" fmla="*/ 138 w 464"/>
                <a:gd name="T1" fmla="*/ 21 h 521"/>
                <a:gd name="T2" fmla="*/ 175 w 464"/>
                <a:gd name="T3" fmla="*/ 60 h 521"/>
                <a:gd name="T4" fmla="*/ 193 w 464"/>
                <a:gd name="T5" fmla="*/ 60 h 521"/>
                <a:gd name="T6" fmla="*/ 205 w 464"/>
                <a:gd name="T7" fmla="*/ 43 h 521"/>
                <a:gd name="T8" fmla="*/ 205 w 464"/>
                <a:gd name="T9" fmla="*/ 32 h 521"/>
                <a:gd name="T10" fmla="*/ 236 w 464"/>
                <a:gd name="T11" fmla="*/ 16 h 521"/>
                <a:gd name="T12" fmla="*/ 301 w 464"/>
                <a:gd name="T13" fmla="*/ 32 h 521"/>
                <a:gd name="T14" fmla="*/ 331 w 464"/>
                <a:gd name="T15" fmla="*/ 32 h 521"/>
                <a:gd name="T16" fmla="*/ 349 w 464"/>
                <a:gd name="T17" fmla="*/ 43 h 521"/>
                <a:gd name="T18" fmla="*/ 361 w 464"/>
                <a:gd name="T19" fmla="*/ 75 h 521"/>
                <a:gd name="T20" fmla="*/ 452 w 464"/>
                <a:gd name="T21" fmla="*/ 69 h 521"/>
                <a:gd name="T22" fmla="*/ 458 w 464"/>
                <a:gd name="T23" fmla="*/ 85 h 521"/>
                <a:gd name="T24" fmla="*/ 446 w 464"/>
                <a:gd name="T25" fmla="*/ 117 h 521"/>
                <a:gd name="T26" fmla="*/ 452 w 464"/>
                <a:gd name="T27" fmla="*/ 133 h 521"/>
                <a:gd name="T28" fmla="*/ 428 w 464"/>
                <a:gd name="T29" fmla="*/ 160 h 521"/>
                <a:gd name="T30" fmla="*/ 446 w 464"/>
                <a:gd name="T31" fmla="*/ 187 h 521"/>
                <a:gd name="T32" fmla="*/ 458 w 464"/>
                <a:gd name="T33" fmla="*/ 202 h 521"/>
                <a:gd name="T34" fmla="*/ 452 w 464"/>
                <a:gd name="T35" fmla="*/ 223 h 521"/>
                <a:gd name="T36" fmla="*/ 464 w 464"/>
                <a:gd name="T37" fmla="*/ 228 h 521"/>
                <a:gd name="T38" fmla="*/ 464 w 464"/>
                <a:gd name="T39" fmla="*/ 250 h 521"/>
                <a:gd name="T40" fmla="*/ 434 w 464"/>
                <a:gd name="T41" fmla="*/ 271 h 521"/>
                <a:gd name="T42" fmla="*/ 391 w 464"/>
                <a:gd name="T43" fmla="*/ 282 h 521"/>
                <a:gd name="T44" fmla="*/ 355 w 464"/>
                <a:gd name="T45" fmla="*/ 293 h 521"/>
                <a:gd name="T46" fmla="*/ 343 w 464"/>
                <a:gd name="T47" fmla="*/ 293 h 521"/>
                <a:gd name="T48" fmla="*/ 283 w 464"/>
                <a:gd name="T49" fmla="*/ 266 h 521"/>
                <a:gd name="T50" fmla="*/ 253 w 464"/>
                <a:gd name="T51" fmla="*/ 260 h 521"/>
                <a:gd name="T52" fmla="*/ 242 w 464"/>
                <a:gd name="T53" fmla="*/ 266 h 521"/>
                <a:gd name="T54" fmla="*/ 289 w 464"/>
                <a:gd name="T55" fmla="*/ 287 h 521"/>
                <a:gd name="T56" fmla="*/ 343 w 464"/>
                <a:gd name="T57" fmla="*/ 331 h 521"/>
                <a:gd name="T58" fmla="*/ 361 w 464"/>
                <a:gd name="T59" fmla="*/ 331 h 521"/>
                <a:gd name="T60" fmla="*/ 337 w 464"/>
                <a:gd name="T61" fmla="*/ 367 h 521"/>
                <a:gd name="T62" fmla="*/ 253 w 464"/>
                <a:gd name="T63" fmla="*/ 410 h 521"/>
                <a:gd name="T64" fmla="*/ 217 w 464"/>
                <a:gd name="T65" fmla="*/ 437 h 521"/>
                <a:gd name="T66" fmla="*/ 242 w 464"/>
                <a:gd name="T67" fmla="*/ 437 h 521"/>
                <a:gd name="T68" fmla="*/ 259 w 464"/>
                <a:gd name="T69" fmla="*/ 437 h 521"/>
                <a:gd name="T70" fmla="*/ 283 w 464"/>
                <a:gd name="T71" fmla="*/ 453 h 521"/>
                <a:gd name="T72" fmla="*/ 277 w 464"/>
                <a:gd name="T73" fmla="*/ 473 h 521"/>
                <a:gd name="T74" fmla="*/ 236 w 464"/>
                <a:gd name="T75" fmla="*/ 489 h 521"/>
                <a:gd name="T76" fmla="*/ 205 w 464"/>
                <a:gd name="T77" fmla="*/ 478 h 521"/>
                <a:gd name="T78" fmla="*/ 187 w 464"/>
                <a:gd name="T79" fmla="*/ 478 h 521"/>
                <a:gd name="T80" fmla="*/ 157 w 464"/>
                <a:gd name="T81" fmla="*/ 500 h 521"/>
                <a:gd name="T82" fmla="*/ 120 w 464"/>
                <a:gd name="T83" fmla="*/ 521 h 521"/>
                <a:gd name="T84" fmla="*/ 96 w 464"/>
                <a:gd name="T85" fmla="*/ 516 h 521"/>
                <a:gd name="T86" fmla="*/ 72 w 464"/>
                <a:gd name="T87" fmla="*/ 453 h 521"/>
                <a:gd name="T88" fmla="*/ 102 w 464"/>
                <a:gd name="T89" fmla="*/ 415 h 521"/>
                <a:gd name="T90" fmla="*/ 102 w 464"/>
                <a:gd name="T91" fmla="*/ 394 h 521"/>
                <a:gd name="T92" fmla="*/ 85 w 464"/>
                <a:gd name="T93" fmla="*/ 373 h 521"/>
                <a:gd name="T94" fmla="*/ 54 w 464"/>
                <a:gd name="T95" fmla="*/ 357 h 521"/>
                <a:gd name="T96" fmla="*/ 30 w 464"/>
                <a:gd name="T97" fmla="*/ 315 h 521"/>
                <a:gd name="T98" fmla="*/ 18 w 464"/>
                <a:gd name="T99" fmla="*/ 244 h 521"/>
                <a:gd name="T100" fmla="*/ 0 w 464"/>
                <a:gd name="T101" fmla="*/ 208 h 521"/>
                <a:gd name="T102" fmla="*/ 6 w 464"/>
                <a:gd name="T103" fmla="*/ 187 h 521"/>
                <a:gd name="T104" fmla="*/ 6 w 464"/>
                <a:gd name="T105" fmla="*/ 171 h 521"/>
                <a:gd name="T106" fmla="*/ 60 w 464"/>
                <a:gd name="T107" fmla="*/ 117 h 521"/>
                <a:gd name="T108" fmla="*/ 60 w 464"/>
                <a:gd name="T109" fmla="*/ 91 h 521"/>
                <a:gd name="T110" fmla="*/ 54 w 464"/>
                <a:gd name="T111" fmla="*/ 65 h 521"/>
                <a:gd name="T112" fmla="*/ 54 w 464"/>
                <a:gd name="T113" fmla="*/ 37 h 521"/>
                <a:gd name="T114" fmla="*/ 78 w 464"/>
                <a:gd name="T115" fmla="*/ 5 h 521"/>
                <a:gd name="T116" fmla="*/ 102 w 464"/>
                <a:gd name="T1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4" h="521">
                  <a:moveTo>
                    <a:pt x="114" y="0"/>
                  </a:moveTo>
                  <a:lnTo>
                    <a:pt x="138" y="21"/>
                  </a:lnTo>
                  <a:lnTo>
                    <a:pt x="157" y="48"/>
                  </a:lnTo>
                  <a:lnTo>
                    <a:pt x="175" y="60"/>
                  </a:lnTo>
                  <a:lnTo>
                    <a:pt x="181" y="60"/>
                  </a:lnTo>
                  <a:lnTo>
                    <a:pt x="193" y="60"/>
                  </a:lnTo>
                  <a:lnTo>
                    <a:pt x="205" y="48"/>
                  </a:lnTo>
                  <a:lnTo>
                    <a:pt x="205" y="43"/>
                  </a:lnTo>
                  <a:lnTo>
                    <a:pt x="205" y="37"/>
                  </a:lnTo>
                  <a:lnTo>
                    <a:pt x="205" y="32"/>
                  </a:lnTo>
                  <a:lnTo>
                    <a:pt x="199" y="27"/>
                  </a:lnTo>
                  <a:lnTo>
                    <a:pt x="236" y="16"/>
                  </a:lnTo>
                  <a:lnTo>
                    <a:pt x="265" y="21"/>
                  </a:lnTo>
                  <a:lnTo>
                    <a:pt x="301" y="32"/>
                  </a:lnTo>
                  <a:lnTo>
                    <a:pt x="319" y="32"/>
                  </a:lnTo>
                  <a:lnTo>
                    <a:pt x="331" y="32"/>
                  </a:lnTo>
                  <a:lnTo>
                    <a:pt x="337" y="32"/>
                  </a:lnTo>
                  <a:lnTo>
                    <a:pt x="349" y="43"/>
                  </a:lnTo>
                  <a:lnTo>
                    <a:pt x="355" y="53"/>
                  </a:lnTo>
                  <a:lnTo>
                    <a:pt x="361" y="75"/>
                  </a:lnTo>
                  <a:lnTo>
                    <a:pt x="440" y="65"/>
                  </a:lnTo>
                  <a:lnTo>
                    <a:pt x="452" y="69"/>
                  </a:lnTo>
                  <a:lnTo>
                    <a:pt x="458" y="80"/>
                  </a:lnTo>
                  <a:lnTo>
                    <a:pt x="458" y="85"/>
                  </a:lnTo>
                  <a:lnTo>
                    <a:pt x="452" y="96"/>
                  </a:lnTo>
                  <a:lnTo>
                    <a:pt x="446" y="117"/>
                  </a:lnTo>
                  <a:lnTo>
                    <a:pt x="446" y="128"/>
                  </a:lnTo>
                  <a:lnTo>
                    <a:pt x="452" y="133"/>
                  </a:lnTo>
                  <a:lnTo>
                    <a:pt x="440" y="149"/>
                  </a:lnTo>
                  <a:lnTo>
                    <a:pt x="428" y="160"/>
                  </a:lnTo>
                  <a:lnTo>
                    <a:pt x="398" y="165"/>
                  </a:lnTo>
                  <a:lnTo>
                    <a:pt x="446" y="187"/>
                  </a:lnTo>
                  <a:lnTo>
                    <a:pt x="458" y="197"/>
                  </a:lnTo>
                  <a:lnTo>
                    <a:pt x="458" y="202"/>
                  </a:lnTo>
                  <a:lnTo>
                    <a:pt x="458" y="212"/>
                  </a:lnTo>
                  <a:lnTo>
                    <a:pt x="452" y="223"/>
                  </a:lnTo>
                  <a:lnTo>
                    <a:pt x="458" y="228"/>
                  </a:lnTo>
                  <a:lnTo>
                    <a:pt x="464" y="228"/>
                  </a:lnTo>
                  <a:lnTo>
                    <a:pt x="464" y="239"/>
                  </a:lnTo>
                  <a:lnTo>
                    <a:pt x="464" y="250"/>
                  </a:lnTo>
                  <a:lnTo>
                    <a:pt x="458" y="260"/>
                  </a:lnTo>
                  <a:lnTo>
                    <a:pt x="434" y="271"/>
                  </a:lnTo>
                  <a:lnTo>
                    <a:pt x="403" y="277"/>
                  </a:lnTo>
                  <a:lnTo>
                    <a:pt x="391" y="282"/>
                  </a:lnTo>
                  <a:lnTo>
                    <a:pt x="378" y="293"/>
                  </a:lnTo>
                  <a:lnTo>
                    <a:pt x="355" y="293"/>
                  </a:lnTo>
                  <a:lnTo>
                    <a:pt x="349" y="293"/>
                  </a:lnTo>
                  <a:lnTo>
                    <a:pt x="343" y="293"/>
                  </a:lnTo>
                  <a:lnTo>
                    <a:pt x="307" y="282"/>
                  </a:lnTo>
                  <a:lnTo>
                    <a:pt x="283" y="266"/>
                  </a:lnTo>
                  <a:lnTo>
                    <a:pt x="265" y="260"/>
                  </a:lnTo>
                  <a:lnTo>
                    <a:pt x="253" y="260"/>
                  </a:lnTo>
                  <a:lnTo>
                    <a:pt x="247" y="260"/>
                  </a:lnTo>
                  <a:lnTo>
                    <a:pt x="242" y="266"/>
                  </a:lnTo>
                  <a:lnTo>
                    <a:pt x="265" y="277"/>
                  </a:lnTo>
                  <a:lnTo>
                    <a:pt x="289" y="287"/>
                  </a:lnTo>
                  <a:lnTo>
                    <a:pt x="325" y="336"/>
                  </a:lnTo>
                  <a:lnTo>
                    <a:pt x="343" y="331"/>
                  </a:lnTo>
                  <a:lnTo>
                    <a:pt x="355" y="331"/>
                  </a:lnTo>
                  <a:lnTo>
                    <a:pt x="361" y="331"/>
                  </a:lnTo>
                  <a:lnTo>
                    <a:pt x="355" y="346"/>
                  </a:lnTo>
                  <a:lnTo>
                    <a:pt x="337" y="367"/>
                  </a:lnTo>
                  <a:lnTo>
                    <a:pt x="301" y="399"/>
                  </a:lnTo>
                  <a:lnTo>
                    <a:pt x="253" y="410"/>
                  </a:lnTo>
                  <a:lnTo>
                    <a:pt x="205" y="431"/>
                  </a:lnTo>
                  <a:lnTo>
                    <a:pt x="217" y="437"/>
                  </a:lnTo>
                  <a:lnTo>
                    <a:pt x="229" y="437"/>
                  </a:lnTo>
                  <a:lnTo>
                    <a:pt x="242" y="437"/>
                  </a:lnTo>
                  <a:lnTo>
                    <a:pt x="247" y="437"/>
                  </a:lnTo>
                  <a:lnTo>
                    <a:pt x="259" y="437"/>
                  </a:lnTo>
                  <a:lnTo>
                    <a:pt x="277" y="442"/>
                  </a:lnTo>
                  <a:lnTo>
                    <a:pt x="283" y="453"/>
                  </a:lnTo>
                  <a:lnTo>
                    <a:pt x="283" y="457"/>
                  </a:lnTo>
                  <a:lnTo>
                    <a:pt x="277" y="473"/>
                  </a:lnTo>
                  <a:lnTo>
                    <a:pt x="247" y="489"/>
                  </a:lnTo>
                  <a:lnTo>
                    <a:pt x="236" y="489"/>
                  </a:lnTo>
                  <a:lnTo>
                    <a:pt x="223" y="489"/>
                  </a:lnTo>
                  <a:lnTo>
                    <a:pt x="205" y="478"/>
                  </a:lnTo>
                  <a:lnTo>
                    <a:pt x="193" y="473"/>
                  </a:lnTo>
                  <a:lnTo>
                    <a:pt x="187" y="478"/>
                  </a:lnTo>
                  <a:lnTo>
                    <a:pt x="181" y="489"/>
                  </a:lnTo>
                  <a:lnTo>
                    <a:pt x="157" y="500"/>
                  </a:lnTo>
                  <a:lnTo>
                    <a:pt x="138" y="510"/>
                  </a:lnTo>
                  <a:lnTo>
                    <a:pt x="120" y="521"/>
                  </a:lnTo>
                  <a:lnTo>
                    <a:pt x="108" y="521"/>
                  </a:lnTo>
                  <a:lnTo>
                    <a:pt x="96" y="516"/>
                  </a:lnTo>
                  <a:lnTo>
                    <a:pt x="54" y="473"/>
                  </a:lnTo>
                  <a:lnTo>
                    <a:pt x="72" y="453"/>
                  </a:lnTo>
                  <a:lnTo>
                    <a:pt x="90" y="437"/>
                  </a:lnTo>
                  <a:lnTo>
                    <a:pt x="102" y="415"/>
                  </a:lnTo>
                  <a:lnTo>
                    <a:pt x="102" y="405"/>
                  </a:lnTo>
                  <a:lnTo>
                    <a:pt x="102" y="394"/>
                  </a:lnTo>
                  <a:lnTo>
                    <a:pt x="96" y="389"/>
                  </a:lnTo>
                  <a:lnTo>
                    <a:pt x="85" y="373"/>
                  </a:lnTo>
                  <a:lnTo>
                    <a:pt x="66" y="362"/>
                  </a:lnTo>
                  <a:lnTo>
                    <a:pt x="54" y="357"/>
                  </a:lnTo>
                  <a:lnTo>
                    <a:pt x="36" y="346"/>
                  </a:lnTo>
                  <a:lnTo>
                    <a:pt x="30" y="315"/>
                  </a:lnTo>
                  <a:lnTo>
                    <a:pt x="24" y="282"/>
                  </a:lnTo>
                  <a:lnTo>
                    <a:pt x="18" y="244"/>
                  </a:lnTo>
                  <a:lnTo>
                    <a:pt x="6" y="218"/>
                  </a:lnTo>
                  <a:lnTo>
                    <a:pt x="0" y="208"/>
                  </a:lnTo>
                  <a:lnTo>
                    <a:pt x="6" y="197"/>
                  </a:lnTo>
                  <a:lnTo>
                    <a:pt x="6" y="187"/>
                  </a:lnTo>
                  <a:lnTo>
                    <a:pt x="6" y="176"/>
                  </a:lnTo>
                  <a:lnTo>
                    <a:pt x="6" y="171"/>
                  </a:lnTo>
                  <a:lnTo>
                    <a:pt x="30" y="144"/>
                  </a:lnTo>
                  <a:lnTo>
                    <a:pt x="60" y="117"/>
                  </a:lnTo>
                  <a:lnTo>
                    <a:pt x="60" y="96"/>
                  </a:lnTo>
                  <a:lnTo>
                    <a:pt x="60" y="91"/>
                  </a:lnTo>
                  <a:lnTo>
                    <a:pt x="60" y="80"/>
                  </a:lnTo>
                  <a:lnTo>
                    <a:pt x="54" y="65"/>
                  </a:lnTo>
                  <a:lnTo>
                    <a:pt x="42" y="48"/>
                  </a:lnTo>
                  <a:lnTo>
                    <a:pt x="54" y="37"/>
                  </a:lnTo>
                  <a:lnTo>
                    <a:pt x="66" y="21"/>
                  </a:lnTo>
                  <a:lnTo>
                    <a:pt x="78" y="5"/>
                  </a:lnTo>
                  <a:lnTo>
                    <a:pt x="96" y="0"/>
                  </a:lnTo>
                  <a:lnTo>
                    <a:pt x="102" y="0"/>
                  </a:lnTo>
                  <a:lnTo>
                    <a:pt x="114" y="0"/>
                  </a:lnTo>
                  <a:close/>
                </a:path>
              </a:pathLst>
            </a:custGeom>
            <a:solidFill>
              <a:srgbClr val="B2B2B2"/>
            </a:solidFill>
            <a:ln>
              <a:noFill/>
            </a:ln>
            <a:extLst>
              <a:ext uri="{91240B29-F687-4f45-9708-019B960494DF}">
                <a14:hiddenLine xmlns:a14="http://schemas.microsoft.com/office/drawing/2010/main" w="6350">
                  <a:solidFill>
                    <a:srgbClr val="FFFFFF"/>
                  </a:solidFill>
                  <a:prstDash val="solid"/>
                  <a:round/>
                  <a:headEnd/>
                  <a:tailEnd/>
                </a14:hiddenLine>
              </a:ext>
            </a:extLst>
          </p:spPr>
          <p:txBody>
            <a:bodyPr/>
            <a:lstStyle/>
            <a:p>
              <a:endParaRPr lang="da-DK"/>
            </a:p>
          </p:txBody>
        </p:sp>
        <p:sp>
          <p:nvSpPr>
            <p:cNvPr id="983171" name="Freeform 131"/>
            <p:cNvSpPr>
              <a:spLocks/>
            </p:cNvSpPr>
            <p:nvPr/>
          </p:nvSpPr>
          <p:spPr bwMode="auto">
            <a:xfrm>
              <a:off x="816" y="2659"/>
              <a:ext cx="803" cy="700"/>
            </a:xfrm>
            <a:custGeom>
              <a:avLst/>
              <a:gdLst>
                <a:gd name="T0" fmla="*/ 473 w 568"/>
                <a:gd name="T1" fmla="*/ 58 h 496"/>
                <a:gd name="T2" fmla="*/ 473 w 568"/>
                <a:gd name="T3" fmla="*/ 69 h 496"/>
                <a:gd name="T4" fmla="*/ 467 w 568"/>
                <a:gd name="T5" fmla="*/ 84 h 496"/>
                <a:gd name="T6" fmla="*/ 485 w 568"/>
                <a:gd name="T7" fmla="*/ 116 h 496"/>
                <a:gd name="T8" fmla="*/ 496 w 568"/>
                <a:gd name="T9" fmla="*/ 185 h 496"/>
                <a:gd name="T10" fmla="*/ 514 w 568"/>
                <a:gd name="T11" fmla="*/ 227 h 496"/>
                <a:gd name="T12" fmla="*/ 550 w 568"/>
                <a:gd name="T13" fmla="*/ 243 h 496"/>
                <a:gd name="T14" fmla="*/ 568 w 568"/>
                <a:gd name="T15" fmla="*/ 274 h 496"/>
                <a:gd name="T16" fmla="*/ 568 w 568"/>
                <a:gd name="T17" fmla="*/ 285 h 496"/>
                <a:gd name="T18" fmla="*/ 538 w 568"/>
                <a:gd name="T19" fmla="*/ 321 h 496"/>
                <a:gd name="T20" fmla="*/ 502 w 568"/>
                <a:gd name="T21" fmla="*/ 348 h 496"/>
                <a:gd name="T22" fmla="*/ 485 w 568"/>
                <a:gd name="T23" fmla="*/ 348 h 496"/>
                <a:gd name="T24" fmla="*/ 431 w 568"/>
                <a:gd name="T25" fmla="*/ 348 h 496"/>
                <a:gd name="T26" fmla="*/ 401 w 568"/>
                <a:gd name="T27" fmla="*/ 353 h 496"/>
                <a:gd name="T28" fmla="*/ 389 w 568"/>
                <a:gd name="T29" fmla="*/ 374 h 496"/>
                <a:gd name="T30" fmla="*/ 389 w 568"/>
                <a:gd name="T31" fmla="*/ 390 h 496"/>
                <a:gd name="T32" fmla="*/ 370 w 568"/>
                <a:gd name="T33" fmla="*/ 406 h 496"/>
                <a:gd name="T34" fmla="*/ 383 w 568"/>
                <a:gd name="T35" fmla="*/ 459 h 496"/>
                <a:gd name="T36" fmla="*/ 389 w 568"/>
                <a:gd name="T37" fmla="*/ 485 h 496"/>
                <a:gd name="T38" fmla="*/ 269 w 568"/>
                <a:gd name="T39" fmla="*/ 496 h 496"/>
                <a:gd name="T40" fmla="*/ 269 w 568"/>
                <a:gd name="T41" fmla="*/ 417 h 496"/>
                <a:gd name="T42" fmla="*/ 251 w 568"/>
                <a:gd name="T43" fmla="*/ 342 h 496"/>
                <a:gd name="T44" fmla="*/ 203 w 568"/>
                <a:gd name="T45" fmla="*/ 311 h 496"/>
                <a:gd name="T46" fmla="*/ 150 w 568"/>
                <a:gd name="T47" fmla="*/ 290 h 496"/>
                <a:gd name="T48" fmla="*/ 113 w 568"/>
                <a:gd name="T49" fmla="*/ 232 h 496"/>
                <a:gd name="T50" fmla="*/ 113 w 568"/>
                <a:gd name="T51" fmla="*/ 216 h 496"/>
                <a:gd name="T52" fmla="*/ 83 w 568"/>
                <a:gd name="T53" fmla="*/ 232 h 496"/>
                <a:gd name="T54" fmla="*/ 83 w 568"/>
                <a:gd name="T55" fmla="*/ 248 h 496"/>
                <a:gd name="T56" fmla="*/ 113 w 568"/>
                <a:gd name="T57" fmla="*/ 300 h 496"/>
                <a:gd name="T58" fmla="*/ 66 w 568"/>
                <a:gd name="T59" fmla="*/ 269 h 496"/>
                <a:gd name="T60" fmla="*/ 30 w 568"/>
                <a:gd name="T61" fmla="*/ 248 h 496"/>
                <a:gd name="T62" fmla="*/ 12 w 568"/>
                <a:gd name="T63" fmla="*/ 253 h 496"/>
                <a:gd name="T64" fmla="*/ 0 w 568"/>
                <a:gd name="T65" fmla="*/ 227 h 496"/>
                <a:gd name="T66" fmla="*/ 30 w 568"/>
                <a:gd name="T67" fmla="*/ 185 h 496"/>
                <a:gd name="T68" fmla="*/ 36 w 568"/>
                <a:gd name="T69" fmla="*/ 169 h 496"/>
                <a:gd name="T70" fmla="*/ 54 w 568"/>
                <a:gd name="T71" fmla="*/ 79 h 496"/>
                <a:gd name="T72" fmla="*/ 95 w 568"/>
                <a:gd name="T73" fmla="*/ 64 h 496"/>
                <a:gd name="T74" fmla="*/ 119 w 568"/>
                <a:gd name="T75" fmla="*/ 64 h 496"/>
                <a:gd name="T76" fmla="*/ 186 w 568"/>
                <a:gd name="T77" fmla="*/ 84 h 496"/>
                <a:gd name="T78" fmla="*/ 245 w 568"/>
                <a:gd name="T79" fmla="*/ 84 h 496"/>
                <a:gd name="T80" fmla="*/ 245 w 568"/>
                <a:gd name="T81" fmla="*/ 73 h 496"/>
                <a:gd name="T82" fmla="*/ 239 w 568"/>
                <a:gd name="T83" fmla="*/ 48 h 496"/>
                <a:gd name="T84" fmla="*/ 275 w 568"/>
                <a:gd name="T85" fmla="*/ 48 h 496"/>
                <a:gd name="T86" fmla="*/ 293 w 568"/>
                <a:gd name="T87" fmla="*/ 53 h 496"/>
                <a:gd name="T88" fmla="*/ 311 w 568"/>
                <a:gd name="T89" fmla="*/ 73 h 496"/>
                <a:gd name="T90" fmla="*/ 329 w 568"/>
                <a:gd name="T91" fmla="*/ 84 h 496"/>
                <a:gd name="T92" fmla="*/ 352 w 568"/>
                <a:gd name="T93" fmla="*/ 69 h 496"/>
                <a:gd name="T94" fmla="*/ 383 w 568"/>
                <a:gd name="T95" fmla="*/ 16 h 496"/>
                <a:gd name="T96" fmla="*/ 407 w 568"/>
                <a:gd name="T97" fmla="*/ 0 h 496"/>
                <a:gd name="T98" fmla="*/ 443 w 568"/>
                <a:gd name="T99" fmla="*/ 32 h 496"/>
                <a:gd name="T100" fmla="*/ 461 w 568"/>
                <a:gd name="T101" fmla="*/ 4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496">
                  <a:moveTo>
                    <a:pt x="473" y="42"/>
                  </a:moveTo>
                  <a:lnTo>
                    <a:pt x="473" y="58"/>
                  </a:lnTo>
                  <a:lnTo>
                    <a:pt x="473" y="64"/>
                  </a:lnTo>
                  <a:lnTo>
                    <a:pt x="473" y="69"/>
                  </a:lnTo>
                  <a:lnTo>
                    <a:pt x="467" y="79"/>
                  </a:lnTo>
                  <a:lnTo>
                    <a:pt x="467" y="84"/>
                  </a:lnTo>
                  <a:lnTo>
                    <a:pt x="473" y="89"/>
                  </a:lnTo>
                  <a:lnTo>
                    <a:pt x="485" y="116"/>
                  </a:lnTo>
                  <a:lnTo>
                    <a:pt x="490" y="153"/>
                  </a:lnTo>
                  <a:lnTo>
                    <a:pt x="496" y="185"/>
                  </a:lnTo>
                  <a:lnTo>
                    <a:pt x="502" y="216"/>
                  </a:lnTo>
                  <a:lnTo>
                    <a:pt x="514" y="227"/>
                  </a:lnTo>
                  <a:lnTo>
                    <a:pt x="532" y="237"/>
                  </a:lnTo>
                  <a:lnTo>
                    <a:pt x="550" y="243"/>
                  </a:lnTo>
                  <a:lnTo>
                    <a:pt x="562" y="259"/>
                  </a:lnTo>
                  <a:lnTo>
                    <a:pt x="568" y="274"/>
                  </a:lnTo>
                  <a:lnTo>
                    <a:pt x="568" y="280"/>
                  </a:lnTo>
                  <a:lnTo>
                    <a:pt x="568" y="285"/>
                  </a:lnTo>
                  <a:lnTo>
                    <a:pt x="556" y="306"/>
                  </a:lnTo>
                  <a:lnTo>
                    <a:pt x="538" y="321"/>
                  </a:lnTo>
                  <a:lnTo>
                    <a:pt x="520" y="342"/>
                  </a:lnTo>
                  <a:lnTo>
                    <a:pt x="502" y="348"/>
                  </a:lnTo>
                  <a:lnTo>
                    <a:pt x="496" y="348"/>
                  </a:lnTo>
                  <a:lnTo>
                    <a:pt x="485" y="348"/>
                  </a:lnTo>
                  <a:lnTo>
                    <a:pt x="437" y="348"/>
                  </a:lnTo>
                  <a:lnTo>
                    <a:pt x="431" y="348"/>
                  </a:lnTo>
                  <a:lnTo>
                    <a:pt x="419" y="348"/>
                  </a:lnTo>
                  <a:lnTo>
                    <a:pt x="401" y="353"/>
                  </a:lnTo>
                  <a:lnTo>
                    <a:pt x="395" y="364"/>
                  </a:lnTo>
                  <a:lnTo>
                    <a:pt x="389" y="374"/>
                  </a:lnTo>
                  <a:lnTo>
                    <a:pt x="389" y="385"/>
                  </a:lnTo>
                  <a:lnTo>
                    <a:pt x="389" y="390"/>
                  </a:lnTo>
                  <a:lnTo>
                    <a:pt x="377" y="395"/>
                  </a:lnTo>
                  <a:lnTo>
                    <a:pt x="370" y="406"/>
                  </a:lnTo>
                  <a:lnTo>
                    <a:pt x="364" y="428"/>
                  </a:lnTo>
                  <a:lnTo>
                    <a:pt x="383" y="459"/>
                  </a:lnTo>
                  <a:lnTo>
                    <a:pt x="389" y="475"/>
                  </a:lnTo>
                  <a:lnTo>
                    <a:pt x="389" y="485"/>
                  </a:lnTo>
                  <a:lnTo>
                    <a:pt x="389" y="496"/>
                  </a:lnTo>
                  <a:lnTo>
                    <a:pt x="269" y="496"/>
                  </a:lnTo>
                  <a:lnTo>
                    <a:pt x="269" y="443"/>
                  </a:lnTo>
                  <a:lnTo>
                    <a:pt x="269" y="417"/>
                  </a:lnTo>
                  <a:lnTo>
                    <a:pt x="269" y="390"/>
                  </a:lnTo>
                  <a:lnTo>
                    <a:pt x="251" y="342"/>
                  </a:lnTo>
                  <a:lnTo>
                    <a:pt x="233" y="327"/>
                  </a:lnTo>
                  <a:lnTo>
                    <a:pt x="203" y="311"/>
                  </a:lnTo>
                  <a:lnTo>
                    <a:pt x="162" y="300"/>
                  </a:lnTo>
                  <a:lnTo>
                    <a:pt x="150" y="290"/>
                  </a:lnTo>
                  <a:lnTo>
                    <a:pt x="138" y="274"/>
                  </a:lnTo>
                  <a:lnTo>
                    <a:pt x="113" y="232"/>
                  </a:lnTo>
                  <a:lnTo>
                    <a:pt x="119" y="222"/>
                  </a:lnTo>
                  <a:lnTo>
                    <a:pt x="113" y="216"/>
                  </a:lnTo>
                  <a:lnTo>
                    <a:pt x="101" y="216"/>
                  </a:lnTo>
                  <a:lnTo>
                    <a:pt x="83" y="232"/>
                  </a:lnTo>
                  <a:lnTo>
                    <a:pt x="83" y="237"/>
                  </a:lnTo>
                  <a:lnTo>
                    <a:pt x="83" y="248"/>
                  </a:lnTo>
                  <a:lnTo>
                    <a:pt x="107" y="269"/>
                  </a:lnTo>
                  <a:lnTo>
                    <a:pt x="113" y="300"/>
                  </a:lnTo>
                  <a:lnTo>
                    <a:pt x="89" y="290"/>
                  </a:lnTo>
                  <a:lnTo>
                    <a:pt x="66" y="269"/>
                  </a:lnTo>
                  <a:lnTo>
                    <a:pt x="42" y="248"/>
                  </a:lnTo>
                  <a:lnTo>
                    <a:pt x="30" y="248"/>
                  </a:lnTo>
                  <a:lnTo>
                    <a:pt x="18" y="248"/>
                  </a:lnTo>
                  <a:lnTo>
                    <a:pt x="12" y="253"/>
                  </a:lnTo>
                  <a:lnTo>
                    <a:pt x="6" y="237"/>
                  </a:lnTo>
                  <a:lnTo>
                    <a:pt x="0" y="227"/>
                  </a:lnTo>
                  <a:lnTo>
                    <a:pt x="12" y="206"/>
                  </a:lnTo>
                  <a:lnTo>
                    <a:pt x="30" y="185"/>
                  </a:lnTo>
                  <a:lnTo>
                    <a:pt x="36" y="175"/>
                  </a:lnTo>
                  <a:lnTo>
                    <a:pt x="36" y="169"/>
                  </a:lnTo>
                  <a:lnTo>
                    <a:pt x="36" y="163"/>
                  </a:lnTo>
                  <a:lnTo>
                    <a:pt x="54" y="79"/>
                  </a:lnTo>
                  <a:lnTo>
                    <a:pt x="78" y="69"/>
                  </a:lnTo>
                  <a:lnTo>
                    <a:pt x="95" y="64"/>
                  </a:lnTo>
                  <a:lnTo>
                    <a:pt x="107" y="64"/>
                  </a:lnTo>
                  <a:lnTo>
                    <a:pt x="119" y="64"/>
                  </a:lnTo>
                  <a:lnTo>
                    <a:pt x="144" y="69"/>
                  </a:lnTo>
                  <a:lnTo>
                    <a:pt x="186" y="84"/>
                  </a:lnTo>
                  <a:lnTo>
                    <a:pt x="221" y="89"/>
                  </a:lnTo>
                  <a:lnTo>
                    <a:pt x="245" y="84"/>
                  </a:lnTo>
                  <a:lnTo>
                    <a:pt x="245" y="79"/>
                  </a:lnTo>
                  <a:lnTo>
                    <a:pt x="245" y="73"/>
                  </a:lnTo>
                  <a:lnTo>
                    <a:pt x="239" y="53"/>
                  </a:lnTo>
                  <a:lnTo>
                    <a:pt x="239" y="48"/>
                  </a:lnTo>
                  <a:lnTo>
                    <a:pt x="245" y="37"/>
                  </a:lnTo>
                  <a:lnTo>
                    <a:pt x="275" y="48"/>
                  </a:lnTo>
                  <a:lnTo>
                    <a:pt x="287" y="53"/>
                  </a:lnTo>
                  <a:lnTo>
                    <a:pt x="293" y="53"/>
                  </a:lnTo>
                  <a:lnTo>
                    <a:pt x="305" y="48"/>
                  </a:lnTo>
                  <a:lnTo>
                    <a:pt x="311" y="73"/>
                  </a:lnTo>
                  <a:lnTo>
                    <a:pt x="317" y="79"/>
                  </a:lnTo>
                  <a:lnTo>
                    <a:pt x="329" y="84"/>
                  </a:lnTo>
                  <a:lnTo>
                    <a:pt x="335" y="79"/>
                  </a:lnTo>
                  <a:lnTo>
                    <a:pt x="352" y="69"/>
                  </a:lnTo>
                  <a:lnTo>
                    <a:pt x="364" y="53"/>
                  </a:lnTo>
                  <a:lnTo>
                    <a:pt x="383" y="16"/>
                  </a:lnTo>
                  <a:lnTo>
                    <a:pt x="395" y="0"/>
                  </a:lnTo>
                  <a:lnTo>
                    <a:pt x="407" y="0"/>
                  </a:lnTo>
                  <a:lnTo>
                    <a:pt x="425" y="11"/>
                  </a:lnTo>
                  <a:lnTo>
                    <a:pt x="443" y="32"/>
                  </a:lnTo>
                  <a:lnTo>
                    <a:pt x="455" y="42"/>
                  </a:lnTo>
                  <a:lnTo>
                    <a:pt x="461" y="42"/>
                  </a:lnTo>
                  <a:lnTo>
                    <a:pt x="473" y="42"/>
                  </a:lnTo>
                  <a:close/>
                </a:path>
              </a:pathLst>
            </a:custGeom>
            <a:solidFill>
              <a:srgbClr val="B2B2B2"/>
            </a:solidFill>
            <a:ln>
              <a:noFill/>
            </a:ln>
            <a:extLst>
              <a:ext uri="{91240B29-F687-4f45-9708-019B960494DF}">
                <a14:hiddenLine xmlns:a14="http://schemas.microsoft.com/office/drawing/2010/main" w="6350">
                  <a:solidFill>
                    <a:srgbClr val="FFFFFF"/>
                  </a:solidFill>
                  <a:prstDash val="solid"/>
                  <a:round/>
                  <a:headEnd/>
                  <a:tailEnd/>
                </a14:hiddenLine>
              </a:ext>
            </a:extLst>
          </p:spPr>
          <p:txBody>
            <a:bodyPr/>
            <a:lstStyle/>
            <a:p>
              <a:endParaRPr lang="da-DK"/>
            </a:p>
          </p:txBody>
        </p:sp>
        <p:sp>
          <p:nvSpPr>
            <p:cNvPr id="983172" name="Freeform 132"/>
            <p:cNvSpPr>
              <a:spLocks/>
            </p:cNvSpPr>
            <p:nvPr/>
          </p:nvSpPr>
          <p:spPr bwMode="auto">
            <a:xfrm>
              <a:off x="1142" y="3116"/>
              <a:ext cx="737" cy="665"/>
            </a:xfrm>
            <a:custGeom>
              <a:avLst/>
              <a:gdLst>
                <a:gd name="T0" fmla="*/ 275 w 521"/>
                <a:gd name="T1" fmla="*/ 21 h 470"/>
                <a:gd name="T2" fmla="*/ 335 w 521"/>
                <a:gd name="T3" fmla="*/ 48 h 470"/>
                <a:gd name="T4" fmla="*/ 390 w 521"/>
                <a:gd name="T5" fmla="*/ 5 h 470"/>
                <a:gd name="T6" fmla="*/ 414 w 521"/>
                <a:gd name="T7" fmla="*/ 0 h 470"/>
                <a:gd name="T8" fmla="*/ 437 w 521"/>
                <a:gd name="T9" fmla="*/ 5 h 470"/>
                <a:gd name="T10" fmla="*/ 455 w 521"/>
                <a:gd name="T11" fmla="*/ 27 h 470"/>
                <a:gd name="T12" fmla="*/ 461 w 521"/>
                <a:gd name="T13" fmla="*/ 53 h 470"/>
                <a:gd name="T14" fmla="*/ 467 w 521"/>
                <a:gd name="T15" fmla="*/ 81 h 470"/>
                <a:gd name="T16" fmla="*/ 485 w 521"/>
                <a:gd name="T17" fmla="*/ 128 h 470"/>
                <a:gd name="T18" fmla="*/ 497 w 521"/>
                <a:gd name="T19" fmla="*/ 155 h 470"/>
                <a:gd name="T20" fmla="*/ 479 w 521"/>
                <a:gd name="T21" fmla="*/ 192 h 470"/>
                <a:gd name="T22" fmla="*/ 455 w 521"/>
                <a:gd name="T23" fmla="*/ 198 h 470"/>
                <a:gd name="T24" fmla="*/ 414 w 521"/>
                <a:gd name="T25" fmla="*/ 214 h 470"/>
                <a:gd name="T26" fmla="*/ 390 w 521"/>
                <a:gd name="T27" fmla="*/ 240 h 470"/>
                <a:gd name="T28" fmla="*/ 408 w 521"/>
                <a:gd name="T29" fmla="*/ 262 h 470"/>
                <a:gd name="T30" fmla="*/ 414 w 521"/>
                <a:gd name="T31" fmla="*/ 288 h 470"/>
                <a:gd name="T32" fmla="*/ 396 w 521"/>
                <a:gd name="T33" fmla="*/ 294 h 470"/>
                <a:gd name="T34" fmla="*/ 396 w 521"/>
                <a:gd name="T35" fmla="*/ 310 h 470"/>
                <a:gd name="T36" fmla="*/ 432 w 521"/>
                <a:gd name="T37" fmla="*/ 304 h 470"/>
                <a:gd name="T38" fmla="*/ 443 w 521"/>
                <a:gd name="T39" fmla="*/ 310 h 470"/>
                <a:gd name="T40" fmla="*/ 479 w 521"/>
                <a:gd name="T41" fmla="*/ 337 h 470"/>
                <a:gd name="T42" fmla="*/ 521 w 521"/>
                <a:gd name="T43" fmla="*/ 417 h 470"/>
                <a:gd name="T44" fmla="*/ 509 w 521"/>
                <a:gd name="T45" fmla="*/ 422 h 470"/>
                <a:gd name="T46" fmla="*/ 515 w 521"/>
                <a:gd name="T47" fmla="*/ 449 h 470"/>
                <a:gd name="T48" fmla="*/ 473 w 521"/>
                <a:gd name="T49" fmla="*/ 443 h 470"/>
                <a:gd name="T50" fmla="*/ 455 w 521"/>
                <a:gd name="T51" fmla="*/ 417 h 470"/>
                <a:gd name="T52" fmla="*/ 455 w 521"/>
                <a:gd name="T53" fmla="*/ 406 h 470"/>
                <a:gd name="T54" fmla="*/ 467 w 521"/>
                <a:gd name="T55" fmla="*/ 401 h 470"/>
                <a:gd name="T56" fmla="*/ 443 w 521"/>
                <a:gd name="T57" fmla="*/ 406 h 470"/>
                <a:gd name="T58" fmla="*/ 402 w 521"/>
                <a:gd name="T59" fmla="*/ 433 h 470"/>
                <a:gd name="T60" fmla="*/ 281 w 521"/>
                <a:gd name="T61" fmla="*/ 470 h 470"/>
                <a:gd name="T62" fmla="*/ 257 w 521"/>
                <a:gd name="T63" fmla="*/ 438 h 470"/>
                <a:gd name="T64" fmla="*/ 168 w 521"/>
                <a:gd name="T65" fmla="*/ 417 h 470"/>
                <a:gd name="T66" fmla="*/ 126 w 521"/>
                <a:gd name="T67" fmla="*/ 396 h 470"/>
                <a:gd name="T68" fmla="*/ 101 w 521"/>
                <a:gd name="T69" fmla="*/ 396 h 470"/>
                <a:gd name="T70" fmla="*/ 66 w 521"/>
                <a:gd name="T71" fmla="*/ 390 h 470"/>
                <a:gd name="T72" fmla="*/ 36 w 521"/>
                <a:gd name="T73" fmla="*/ 406 h 470"/>
                <a:gd name="T74" fmla="*/ 18 w 521"/>
                <a:gd name="T75" fmla="*/ 406 h 470"/>
                <a:gd name="T76" fmla="*/ 6 w 521"/>
                <a:gd name="T77" fmla="*/ 369 h 470"/>
                <a:gd name="T78" fmla="*/ 6 w 521"/>
                <a:gd name="T79" fmla="*/ 348 h 470"/>
                <a:gd name="T80" fmla="*/ 6 w 521"/>
                <a:gd name="T81" fmla="*/ 256 h 470"/>
                <a:gd name="T82" fmla="*/ 18 w 521"/>
                <a:gd name="T83" fmla="*/ 155 h 470"/>
                <a:gd name="T84" fmla="*/ 138 w 521"/>
                <a:gd name="T85" fmla="*/ 150 h 470"/>
                <a:gd name="T86" fmla="*/ 126 w 521"/>
                <a:gd name="T87" fmla="*/ 118 h 470"/>
                <a:gd name="T88" fmla="*/ 120 w 521"/>
                <a:gd name="T89" fmla="*/ 64 h 470"/>
                <a:gd name="T90" fmla="*/ 138 w 521"/>
                <a:gd name="T91" fmla="*/ 48 h 470"/>
                <a:gd name="T92" fmla="*/ 138 w 521"/>
                <a:gd name="T93" fmla="*/ 27 h 470"/>
                <a:gd name="T94" fmla="*/ 162 w 521"/>
                <a:gd name="T95" fmla="*/ 5 h 470"/>
                <a:gd name="T96" fmla="*/ 180 w 521"/>
                <a:gd name="T97" fmla="*/ 5 h 470"/>
                <a:gd name="T98" fmla="*/ 240 w 521"/>
                <a:gd name="T99" fmla="*/ 5 h 470"/>
                <a:gd name="T100" fmla="*/ 264 w 521"/>
                <a:gd name="T10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1" h="470">
                  <a:moveTo>
                    <a:pt x="264" y="0"/>
                  </a:moveTo>
                  <a:lnTo>
                    <a:pt x="275" y="21"/>
                  </a:lnTo>
                  <a:lnTo>
                    <a:pt x="293" y="32"/>
                  </a:lnTo>
                  <a:lnTo>
                    <a:pt x="335" y="48"/>
                  </a:lnTo>
                  <a:lnTo>
                    <a:pt x="366" y="27"/>
                  </a:lnTo>
                  <a:lnTo>
                    <a:pt x="390" y="5"/>
                  </a:lnTo>
                  <a:lnTo>
                    <a:pt x="408" y="0"/>
                  </a:lnTo>
                  <a:lnTo>
                    <a:pt x="414" y="0"/>
                  </a:lnTo>
                  <a:lnTo>
                    <a:pt x="420" y="0"/>
                  </a:lnTo>
                  <a:lnTo>
                    <a:pt x="437" y="5"/>
                  </a:lnTo>
                  <a:lnTo>
                    <a:pt x="455" y="16"/>
                  </a:lnTo>
                  <a:lnTo>
                    <a:pt x="455" y="27"/>
                  </a:lnTo>
                  <a:lnTo>
                    <a:pt x="455" y="32"/>
                  </a:lnTo>
                  <a:lnTo>
                    <a:pt x="461" y="53"/>
                  </a:lnTo>
                  <a:lnTo>
                    <a:pt x="467" y="70"/>
                  </a:lnTo>
                  <a:lnTo>
                    <a:pt x="467" y="81"/>
                  </a:lnTo>
                  <a:lnTo>
                    <a:pt x="461" y="92"/>
                  </a:lnTo>
                  <a:lnTo>
                    <a:pt x="485" y="128"/>
                  </a:lnTo>
                  <a:lnTo>
                    <a:pt x="497" y="144"/>
                  </a:lnTo>
                  <a:lnTo>
                    <a:pt x="497" y="155"/>
                  </a:lnTo>
                  <a:lnTo>
                    <a:pt x="491" y="171"/>
                  </a:lnTo>
                  <a:lnTo>
                    <a:pt x="479" y="192"/>
                  </a:lnTo>
                  <a:lnTo>
                    <a:pt x="473" y="198"/>
                  </a:lnTo>
                  <a:lnTo>
                    <a:pt x="455" y="198"/>
                  </a:lnTo>
                  <a:lnTo>
                    <a:pt x="443" y="187"/>
                  </a:lnTo>
                  <a:lnTo>
                    <a:pt x="414" y="214"/>
                  </a:lnTo>
                  <a:lnTo>
                    <a:pt x="402" y="224"/>
                  </a:lnTo>
                  <a:lnTo>
                    <a:pt x="390" y="240"/>
                  </a:lnTo>
                  <a:lnTo>
                    <a:pt x="402" y="246"/>
                  </a:lnTo>
                  <a:lnTo>
                    <a:pt x="408" y="262"/>
                  </a:lnTo>
                  <a:lnTo>
                    <a:pt x="408" y="272"/>
                  </a:lnTo>
                  <a:lnTo>
                    <a:pt x="414" y="288"/>
                  </a:lnTo>
                  <a:lnTo>
                    <a:pt x="402" y="288"/>
                  </a:lnTo>
                  <a:lnTo>
                    <a:pt x="396" y="294"/>
                  </a:lnTo>
                  <a:lnTo>
                    <a:pt x="378" y="299"/>
                  </a:lnTo>
                  <a:lnTo>
                    <a:pt x="396" y="310"/>
                  </a:lnTo>
                  <a:lnTo>
                    <a:pt x="420" y="304"/>
                  </a:lnTo>
                  <a:lnTo>
                    <a:pt x="432" y="304"/>
                  </a:lnTo>
                  <a:lnTo>
                    <a:pt x="437" y="304"/>
                  </a:lnTo>
                  <a:lnTo>
                    <a:pt x="443" y="310"/>
                  </a:lnTo>
                  <a:lnTo>
                    <a:pt x="449" y="321"/>
                  </a:lnTo>
                  <a:lnTo>
                    <a:pt x="479" y="337"/>
                  </a:lnTo>
                  <a:lnTo>
                    <a:pt x="515" y="343"/>
                  </a:lnTo>
                  <a:lnTo>
                    <a:pt x="521" y="417"/>
                  </a:lnTo>
                  <a:lnTo>
                    <a:pt x="515" y="417"/>
                  </a:lnTo>
                  <a:lnTo>
                    <a:pt x="509" y="422"/>
                  </a:lnTo>
                  <a:lnTo>
                    <a:pt x="515" y="438"/>
                  </a:lnTo>
                  <a:lnTo>
                    <a:pt x="515" y="449"/>
                  </a:lnTo>
                  <a:lnTo>
                    <a:pt x="515" y="459"/>
                  </a:lnTo>
                  <a:lnTo>
                    <a:pt x="473" y="443"/>
                  </a:lnTo>
                  <a:lnTo>
                    <a:pt x="461" y="427"/>
                  </a:lnTo>
                  <a:lnTo>
                    <a:pt x="455" y="417"/>
                  </a:lnTo>
                  <a:lnTo>
                    <a:pt x="455" y="411"/>
                  </a:lnTo>
                  <a:lnTo>
                    <a:pt x="455" y="406"/>
                  </a:lnTo>
                  <a:lnTo>
                    <a:pt x="461" y="406"/>
                  </a:lnTo>
                  <a:lnTo>
                    <a:pt x="467" y="401"/>
                  </a:lnTo>
                  <a:lnTo>
                    <a:pt x="455" y="385"/>
                  </a:lnTo>
                  <a:lnTo>
                    <a:pt x="443" y="406"/>
                  </a:lnTo>
                  <a:lnTo>
                    <a:pt x="420" y="417"/>
                  </a:lnTo>
                  <a:lnTo>
                    <a:pt x="402" y="433"/>
                  </a:lnTo>
                  <a:lnTo>
                    <a:pt x="390" y="454"/>
                  </a:lnTo>
                  <a:lnTo>
                    <a:pt x="281" y="470"/>
                  </a:lnTo>
                  <a:lnTo>
                    <a:pt x="269" y="449"/>
                  </a:lnTo>
                  <a:lnTo>
                    <a:pt x="257" y="438"/>
                  </a:lnTo>
                  <a:lnTo>
                    <a:pt x="216" y="422"/>
                  </a:lnTo>
                  <a:lnTo>
                    <a:pt x="168" y="417"/>
                  </a:lnTo>
                  <a:lnTo>
                    <a:pt x="150" y="406"/>
                  </a:lnTo>
                  <a:lnTo>
                    <a:pt x="126" y="396"/>
                  </a:lnTo>
                  <a:lnTo>
                    <a:pt x="113" y="396"/>
                  </a:lnTo>
                  <a:lnTo>
                    <a:pt x="101" y="396"/>
                  </a:lnTo>
                  <a:lnTo>
                    <a:pt x="78" y="390"/>
                  </a:lnTo>
                  <a:lnTo>
                    <a:pt x="66" y="390"/>
                  </a:lnTo>
                  <a:lnTo>
                    <a:pt x="60" y="396"/>
                  </a:lnTo>
                  <a:lnTo>
                    <a:pt x="36" y="406"/>
                  </a:lnTo>
                  <a:lnTo>
                    <a:pt x="30" y="406"/>
                  </a:lnTo>
                  <a:lnTo>
                    <a:pt x="18" y="406"/>
                  </a:lnTo>
                  <a:lnTo>
                    <a:pt x="0" y="396"/>
                  </a:lnTo>
                  <a:lnTo>
                    <a:pt x="6" y="369"/>
                  </a:lnTo>
                  <a:lnTo>
                    <a:pt x="6" y="364"/>
                  </a:lnTo>
                  <a:lnTo>
                    <a:pt x="6" y="348"/>
                  </a:lnTo>
                  <a:lnTo>
                    <a:pt x="0" y="299"/>
                  </a:lnTo>
                  <a:lnTo>
                    <a:pt x="6" y="256"/>
                  </a:lnTo>
                  <a:lnTo>
                    <a:pt x="24" y="214"/>
                  </a:lnTo>
                  <a:lnTo>
                    <a:pt x="18" y="155"/>
                  </a:lnTo>
                  <a:lnTo>
                    <a:pt x="138" y="155"/>
                  </a:lnTo>
                  <a:lnTo>
                    <a:pt x="138" y="150"/>
                  </a:lnTo>
                  <a:lnTo>
                    <a:pt x="132" y="134"/>
                  </a:lnTo>
                  <a:lnTo>
                    <a:pt x="126" y="118"/>
                  </a:lnTo>
                  <a:lnTo>
                    <a:pt x="107" y="86"/>
                  </a:lnTo>
                  <a:lnTo>
                    <a:pt x="120" y="64"/>
                  </a:lnTo>
                  <a:lnTo>
                    <a:pt x="126" y="53"/>
                  </a:lnTo>
                  <a:lnTo>
                    <a:pt x="138" y="48"/>
                  </a:lnTo>
                  <a:lnTo>
                    <a:pt x="132" y="37"/>
                  </a:lnTo>
                  <a:lnTo>
                    <a:pt x="138" y="27"/>
                  </a:lnTo>
                  <a:lnTo>
                    <a:pt x="144" y="11"/>
                  </a:lnTo>
                  <a:lnTo>
                    <a:pt x="162" y="5"/>
                  </a:lnTo>
                  <a:lnTo>
                    <a:pt x="168" y="5"/>
                  </a:lnTo>
                  <a:lnTo>
                    <a:pt x="180" y="5"/>
                  </a:lnTo>
                  <a:lnTo>
                    <a:pt x="228" y="5"/>
                  </a:lnTo>
                  <a:lnTo>
                    <a:pt x="240" y="5"/>
                  </a:lnTo>
                  <a:lnTo>
                    <a:pt x="245" y="5"/>
                  </a:lnTo>
                  <a:lnTo>
                    <a:pt x="264" y="0"/>
                  </a:lnTo>
                  <a:close/>
                </a:path>
              </a:pathLst>
            </a:custGeom>
            <a:solidFill>
              <a:srgbClr val="B2B2B2"/>
            </a:solidFill>
            <a:ln>
              <a:noFill/>
            </a:ln>
            <a:extLst>
              <a:ext uri="{91240B29-F687-4f45-9708-019B960494DF}">
                <a14:hiddenLine xmlns:a14="http://schemas.microsoft.com/office/drawing/2010/main" w="6350">
                  <a:solidFill>
                    <a:srgbClr val="FFFFFF"/>
                  </a:solidFill>
                  <a:prstDash val="solid"/>
                  <a:round/>
                  <a:headEnd/>
                  <a:tailEnd/>
                </a14:hiddenLine>
              </a:ext>
            </a:extLst>
          </p:spPr>
          <p:txBody>
            <a:bodyPr/>
            <a:lstStyle/>
            <a:p>
              <a:endParaRPr lang="da-DK"/>
            </a:p>
          </p:txBody>
        </p:sp>
        <p:sp>
          <p:nvSpPr>
            <p:cNvPr id="983173" name="Freeform 133"/>
            <p:cNvSpPr>
              <a:spLocks/>
            </p:cNvSpPr>
            <p:nvPr/>
          </p:nvSpPr>
          <p:spPr bwMode="auto">
            <a:xfrm>
              <a:off x="1572" y="1428"/>
              <a:ext cx="740" cy="554"/>
            </a:xfrm>
            <a:custGeom>
              <a:avLst/>
              <a:gdLst>
                <a:gd name="T0" fmla="*/ 500 w 524"/>
                <a:gd name="T1" fmla="*/ 117 h 392"/>
                <a:gd name="T2" fmla="*/ 500 w 524"/>
                <a:gd name="T3" fmla="*/ 149 h 392"/>
                <a:gd name="T4" fmla="*/ 506 w 524"/>
                <a:gd name="T5" fmla="*/ 206 h 392"/>
                <a:gd name="T6" fmla="*/ 524 w 524"/>
                <a:gd name="T7" fmla="*/ 281 h 392"/>
                <a:gd name="T8" fmla="*/ 500 w 524"/>
                <a:gd name="T9" fmla="*/ 270 h 392"/>
                <a:gd name="T10" fmla="*/ 482 w 524"/>
                <a:gd name="T11" fmla="*/ 281 h 392"/>
                <a:gd name="T12" fmla="*/ 422 w 524"/>
                <a:gd name="T13" fmla="*/ 296 h 392"/>
                <a:gd name="T14" fmla="*/ 362 w 524"/>
                <a:gd name="T15" fmla="*/ 317 h 392"/>
                <a:gd name="T16" fmla="*/ 350 w 524"/>
                <a:gd name="T17" fmla="*/ 350 h 392"/>
                <a:gd name="T18" fmla="*/ 350 w 524"/>
                <a:gd name="T19" fmla="*/ 376 h 392"/>
                <a:gd name="T20" fmla="*/ 253 w 524"/>
                <a:gd name="T21" fmla="*/ 376 h 392"/>
                <a:gd name="T22" fmla="*/ 229 w 524"/>
                <a:gd name="T23" fmla="*/ 376 h 392"/>
                <a:gd name="T24" fmla="*/ 211 w 524"/>
                <a:gd name="T25" fmla="*/ 365 h 392"/>
                <a:gd name="T26" fmla="*/ 211 w 524"/>
                <a:gd name="T27" fmla="*/ 350 h 392"/>
                <a:gd name="T28" fmla="*/ 200 w 524"/>
                <a:gd name="T29" fmla="*/ 344 h 392"/>
                <a:gd name="T30" fmla="*/ 205 w 524"/>
                <a:gd name="T31" fmla="*/ 317 h 392"/>
                <a:gd name="T32" fmla="*/ 181 w 524"/>
                <a:gd name="T33" fmla="*/ 281 h 392"/>
                <a:gd name="T34" fmla="*/ 157 w 524"/>
                <a:gd name="T35" fmla="*/ 259 h 392"/>
                <a:gd name="T36" fmla="*/ 103 w 524"/>
                <a:gd name="T37" fmla="*/ 270 h 392"/>
                <a:gd name="T38" fmla="*/ 53 w 524"/>
                <a:gd name="T39" fmla="*/ 281 h 392"/>
                <a:gd name="T40" fmla="*/ 6 w 524"/>
                <a:gd name="T41" fmla="*/ 296 h 392"/>
                <a:gd name="T42" fmla="*/ 6 w 524"/>
                <a:gd name="T43" fmla="*/ 275 h 392"/>
                <a:gd name="T44" fmla="*/ 30 w 524"/>
                <a:gd name="T45" fmla="*/ 233 h 392"/>
                <a:gd name="T46" fmla="*/ 12 w 524"/>
                <a:gd name="T47" fmla="*/ 211 h 392"/>
                <a:gd name="T48" fmla="*/ 6 w 524"/>
                <a:gd name="T49" fmla="*/ 174 h 392"/>
                <a:gd name="T50" fmla="*/ 12 w 524"/>
                <a:gd name="T51" fmla="*/ 133 h 392"/>
                <a:gd name="T52" fmla="*/ 12 w 524"/>
                <a:gd name="T53" fmla="*/ 106 h 392"/>
                <a:gd name="T54" fmla="*/ 53 w 524"/>
                <a:gd name="T55" fmla="*/ 63 h 392"/>
                <a:gd name="T56" fmla="*/ 115 w 524"/>
                <a:gd name="T57" fmla="*/ 42 h 392"/>
                <a:gd name="T58" fmla="*/ 187 w 524"/>
                <a:gd name="T59" fmla="*/ 63 h 392"/>
                <a:gd name="T60" fmla="*/ 193 w 524"/>
                <a:gd name="T61" fmla="*/ 73 h 392"/>
                <a:gd name="T62" fmla="*/ 223 w 524"/>
                <a:gd name="T63" fmla="*/ 52 h 392"/>
                <a:gd name="T64" fmla="*/ 331 w 524"/>
                <a:gd name="T65" fmla="*/ 5 h 392"/>
                <a:gd name="T66" fmla="*/ 350 w 524"/>
                <a:gd name="T67" fmla="*/ 5 h 392"/>
                <a:gd name="T68" fmla="*/ 368 w 524"/>
                <a:gd name="T69" fmla="*/ 5 h 392"/>
                <a:gd name="T70" fmla="*/ 386 w 524"/>
                <a:gd name="T71" fmla="*/ 5 h 392"/>
                <a:gd name="T72" fmla="*/ 434 w 524"/>
                <a:gd name="T73" fmla="*/ 32 h 392"/>
                <a:gd name="T74" fmla="*/ 476 w 524"/>
                <a:gd name="T75" fmla="*/ 63 h 392"/>
                <a:gd name="T76" fmla="*/ 500 w 524"/>
                <a:gd name="T77"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392">
                  <a:moveTo>
                    <a:pt x="500" y="68"/>
                  </a:moveTo>
                  <a:lnTo>
                    <a:pt x="500" y="117"/>
                  </a:lnTo>
                  <a:lnTo>
                    <a:pt x="500" y="138"/>
                  </a:lnTo>
                  <a:lnTo>
                    <a:pt x="500" y="149"/>
                  </a:lnTo>
                  <a:lnTo>
                    <a:pt x="500" y="165"/>
                  </a:lnTo>
                  <a:lnTo>
                    <a:pt x="506" y="206"/>
                  </a:lnTo>
                  <a:lnTo>
                    <a:pt x="524" y="249"/>
                  </a:lnTo>
                  <a:lnTo>
                    <a:pt x="524" y="281"/>
                  </a:lnTo>
                  <a:lnTo>
                    <a:pt x="512" y="281"/>
                  </a:lnTo>
                  <a:lnTo>
                    <a:pt x="500" y="270"/>
                  </a:lnTo>
                  <a:lnTo>
                    <a:pt x="494" y="270"/>
                  </a:lnTo>
                  <a:lnTo>
                    <a:pt x="482" y="281"/>
                  </a:lnTo>
                  <a:lnTo>
                    <a:pt x="451" y="281"/>
                  </a:lnTo>
                  <a:lnTo>
                    <a:pt x="422" y="296"/>
                  </a:lnTo>
                  <a:lnTo>
                    <a:pt x="380" y="307"/>
                  </a:lnTo>
                  <a:lnTo>
                    <a:pt x="362" y="317"/>
                  </a:lnTo>
                  <a:lnTo>
                    <a:pt x="350" y="333"/>
                  </a:lnTo>
                  <a:lnTo>
                    <a:pt x="350" y="350"/>
                  </a:lnTo>
                  <a:lnTo>
                    <a:pt x="350" y="360"/>
                  </a:lnTo>
                  <a:lnTo>
                    <a:pt x="350" y="376"/>
                  </a:lnTo>
                  <a:lnTo>
                    <a:pt x="277" y="392"/>
                  </a:lnTo>
                  <a:lnTo>
                    <a:pt x="253" y="376"/>
                  </a:lnTo>
                  <a:lnTo>
                    <a:pt x="241" y="371"/>
                  </a:lnTo>
                  <a:lnTo>
                    <a:pt x="229" y="376"/>
                  </a:lnTo>
                  <a:lnTo>
                    <a:pt x="211" y="376"/>
                  </a:lnTo>
                  <a:lnTo>
                    <a:pt x="211" y="365"/>
                  </a:lnTo>
                  <a:lnTo>
                    <a:pt x="211" y="360"/>
                  </a:lnTo>
                  <a:lnTo>
                    <a:pt x="211" y="350"/>
                  </a:lnTo>
                  <a:lnTo>
                    <a:pt x="211" y="344"/>
                  </a:lnTo>
                  <a:lnTo>
                    <a:pt x="200" y="344"/>
                  </a:lnTo>
                  <a:lnTo>
                    <a:pt x="211" y="327"/>
                  </a:lnTo>
                  <a:lnTo>
                    <a:pt x="205" y="317"/>
                  </a:lnTo>
                  <a:lnTo>
                    <a:pt x="205" y="312"/>
                  </a:lnTo>
                  <a:lnTo>
                    <a:pt x="181" y="281"/>
                  </a:lnTo>
                  <a:lnTo>
                    <a:pt x="169" y="265"/>
                  </a:lnTo>
                  <a:lnTo>
                    <a:pt x="157" y="259"/>
                  </a:lnTo>
                  <a:lnTo>
                    <a:pt x="145" y="259"/>
                  </a:lnTo>
                  <a:lnTo>
                    <a:pt x="103" y="270"/>
                  </a:lnTo>
                  <a:lnTo>
                    <a:pt x="60" y="281"/>
                  </a:lnTo>
                  <a:lnTo>
                    <a:pt x="53" y="281"/>
                  </a:lnTo>
                  <a:lnTo>
                    <a:pt x="36" y="281"/>
                  </a:lnTo>
                  <a:lnTo>
                    <a:pt x="6" y="296"/>
                  </a:lnTo>
                  <a:lnTo>
                    <a:pt x="0" y="286"/>
                  </a:lnTo>
                  <a:lnTo>
                    <a:pt x="6" y="275"/>
                  </a:lnTo>
                  <a:lnTo>
                    <a:pt x="24" y="254"/>
                  </a:lnTo>
                  <a:lnTo>
                    <a:pt x="30" y="233"/>
                  </a:lnTo>
                  <a:lnTo>
                    <a:pt x="24" y="222"/>
                  </a:lnTo>
                  <a:lnTo>
                    <a:pt x="12" y="211"/>
                  </a:lnTo>
                  <a:lnTo>
                    <a:pt x="6" y="185"/>
                  </a:lnTo>
                  <a:lnTo>
                    <a:pt x="6" y="174"/>
                  </a:lnTo>
                  <a:lnTo>
                    <a:pt x="6" y="159"/>
                  </a:lnTo>
                  <a:lnTo>
                    <a:pt x="12" y="133"/>
                  </a:lnTo>
                  <a:lnTo>
                    <a:pt x="12" y="122"/>
                  </a:lnTo>
                  <a:lnTo>
                    <a:pt x="12" y="106"/>
                  </a:lnTo>
                  <a:lnTo>
                    <a:pt x="30" y="84"/>
                  </a:lnTo>
                  <a:lnTo>
                    <a:pt x="53" y="63"/>
                  </a:lnTo>
                  <a:lnTo>
                    <a:pt x="85" y="52"/>
                  </a:lnTo>
                  <a:lnTo>
                    <a:pt x="115" y="42"/>
                  </a:lnTo>
                  <a:lnTo>
                    <a:pt x="187" y="52"/>
                  </a:lnTo>
                  <a:lnTo>
                    <a:pt x="187" y="63"/>
                  </a:lnTo>
                  <a:lnTo>
                    <a:pt x="187" y="68"/>
                  </a:lnTo>
                  <a:lnTo>
                    <a:pt x="193" y="73"/>
                  </a:lnTo>
                  <a:lnTo>
                    <a:pt x="211" y="63"/>
                  </a:lnTo>
                  <a:lnTo>
                    <a:pt x="223" y="52"/>
                  </a:lnTo>
                  <a:lnTo>
                    <a:pt x="247" y="21"/>
                  </a:lnTo>
                  <a:lnTo>
                    <a:pt x="331" y="5"/>
                  </a:lnTo>
                  <a:lnTo>
                    <a:pt x="338" y="0"/>
                  </a:lnTo>
                  <a:lnTo>
                    <a:pt x="350" y="5"/>
                  </a:lnTo>
                  <a:lnTo>
                    <a:pt x="356" y="11"/>
                  </a:lnTo>
                  <a:lnTo>
                    <a:pt x="368" y="5"/>
                  </a:lnTo>
                  <a:lnTo>
                    <a:pt x="374" y="5"/>
                  </a:lnTo>
                  <a:lnTo>
                    <a:pt x="386" y="5"/>
                  </a:lnTo>
                  <a:lnTo>
                    <a:pt x="404" y="11"/>
                  </a:lnTo>
                  <a:lnTo>
                    <a:pt x="434" y="32"/>
                  </a:lnTo>
                  <a:lnTo>
                    <a:pt x="464" y="58"/>
                  </a:lnTo>
                  <a:lnTo>
                    <a:pt x="476" y="63"/>
                  </a:lnTo>
                  <a:lnTo>
                    <a:pt x="488" y="68"/>
                  </a:lnTo>
                  <a:lnTo>
                    <a:pt x="500" y="68"/>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sp>
          <p:nvSpPr>
            <p:cNvPr id="983174" name="Freeform 134"/>
            <p:cNvSpPr>
              <a:spLocks/>
            </p:cNvSpPr>
            <p:nvPr/>
          </p:nvSpPr>
          <p:spPr bwMode="auto">
            <a:xfrm>
              <a:off x="1250" y="1691"/>
              <a:ext cx="783" cy="667"/>
            </a:xfrm>
            <a:custGeom>
              <a:avLst/>
              <a:gdLst>
                <a:gd name="T0" fmla="*/ 211 w 554"/>
                <a:gd name="T1" fmla="*/ 90 h 472"/>
                <a:gd name="T2" fmla="*/ 199 w 554"/>
                <a:gd name="T3" fmla="*/ 122 h 472"/>
                <a:gd name="T4" fmla="*/ 223 w 554"/>
                <a:gd name="T5" fmla="*/ 122 h 472"/>
                <a:gd name="T6" fmla="*/ 265 w 554"/>
                <a:gd name="T7" fmla="*/ 138 h 472"/>
                <a:gd name="T8" fmla="*/ 271 w 554"/>
                <a:gd name="T9" fmla="*/ 180 h 472"/>
                <a:gd name="T10" fmla="*/ 276 w 554"/>
                <a:gd name="T11" fmla="*/ 201 h 472"/>
                <a:gd name="T12" fmla="*/ 320 w 554"/>
                <a:gd name="T13" fmla="*/ 201 h 472"/>
                <a:gd name="T14" fmla="*/ 314 w 554"/>
                <a:gd name="T15" fmla="*/ 186 h 472"/>
                <a:gd name="T16" fmla="*/ 283 w 554"/>
                <a:gd name="T17" fmla="*/ 191 h 472"/>
                <a:gd name="T18" fmla="*/ 283 w 554"/>
                <a:gd name="T19" fmla="*/ 165 h 472"/>
                <a:gd name="T20" fmla="*/ 289 w 554"/>
                <a:gd name="T21" fmla="*/ 100 h 472"/>
                <a:gd name="T22" fmla="*/ 326 w 554"/>
                <a:gd name="T23" fmla="*/ 79 h 472"/>
                <a:gd name="T24" fmla="*/ 392 w 554"/>
                <a:gd name="T25" fmla="*/ 68 h 472"/>
                <a:gd name="T26" fmla="*/ 434 w 554"/>
                <a:gd name="T27" fmla="*/ 138 h 472"/>
                <a:gd name="T28" fmla="*/ 434 w 554"/>
                <a:gd name="T29" fmla="*/ 154 h 472"/>
                <a:gd name="T30" fmla="*/ 440 w 554"/>
                <a:gd name="T31" fmla="*/ 186 h 472"/>
                <a:gd name="T32" fmla="*/ 482 w 554"/>
                <a:gd name="T33" fmla="*/ 180 h 472"/>
                <a:gd name="T34" fmla="*/ 518 w 554"/>
                <a:gd name="T35" fmla="*/ 271 h 472"/>
                <a:gd name="T36" fmla="*/ 548 w 554"/>
                <a:gd name="T37" fmla="*/ 303 h 472"/>
                <a:gd name="T38" fmla="*/ 536 w 554"/>
                <a:gd name="T39" fmla="*/ 344 h 472"/>
                <a:gd name="T40" fmla="*/ 554 w 554"/>
                <a:gd name="T41" fmla="*/ 376 h 472"/>
                <a:gd name="T42" fmla="*/ 500 w 554"/>
                <a:gd name="T43" fmla="*/ 404 h 472"/>
                <a:gd name="T44" fmla="*/ 465 w 554"/>
                <a:gd name="T45" fmla="*/ 398 h 472"/>
                <a:gd name="T46" fmla="*/ 422 w 554"/>
                <a:gd name="T47" fmla="*/ 419 h 472"/>
                <a:gd name="T48" fmla="*/ 374 w 554"/>
                <a:gd name="T49" fmla="*/ 429 h 472"/>
                <a:gd name="T50" fmla="*/ 276 w 554"/>
                <a:gd name="T51" fmla="*/ 472 h 472"/>
                <a:gd name="T52" fmla="*/ 241 w 554"/>
                <a:gd name="T53" fmla="*/ 456 h 472"/>
                <a:gd name="T54" fmla="*/ 187 w 554"/>
                <a:gd name="T55" fmla="*/ 388 h 472"/>
                <a:gd name="T56" fmla="*/ 157 w 554"/>
                <a:gd name="T57" fmla="*/ 323 h 472"/>
                <a:gd name="T58" fmla="*/ 139 w 554"/>
                <a:gd name="T59" fmla="*/ 276 h 472"/>
                <a:gd name="T60" fmla="*/ 121 w 554"/>
                <a:gd name="T61" fmla="*/ 255 h 472"/>
                <a:gd name="T62" fmla="*/ 98 w 554"/>
                <a:gd name="T63" fmla="*/ 255 h 472"/>
                <a:gd name="T64" fmla="*/ 67 w 554"/>
                <a:gd name="T65" fmla="*/ 244 h 472"/>
                <a:gd name="T66" fmla="*/ 42 w 554"/>
                <a:gd name="T67" fmla="*/ 201 h 472"/>
                <a:gd name="T68" fmla="*/ 12 w 554"/>
                <a:gd name="T69" fmla="*/ 176 h 472"/>
                <a:gd name="T70" fmla="*/ 0 w 554"/>
                <a:gd name="T71" fmla="*/ 138 h 472"/>
                <a:gd name="T72" fmla="*/ 30 w 554"/>
                <a:gd name="T73" fmla="*/ 132 h 472"/>
                <a:gd name="T74" fmla="*/ 79 w 554"/>
                <a:gd name="T75" fmla="*/ 84 h 472"/>
                <a:gd name="T76" fmla="*/ 110 w 554"/>
                <a:gd name="T77" fmla="*/ 84 h 472"/>
                <a:gd name="T78" fmla="*/ 90 w 554"/>
                <a:gd name="T79" fmla="*/ 37 h 472"/>
                <a:gd name="T80" fmla="*/ 139 w 554"/>
                <a:gd name="T81" fmla="*/ 0 h 472"/>
                <a:gd name="T82" fmla="*/ 175 w 554"/>
                <a:gd name="T83" fmla="*/ 5 h 472"/>
                <a:gd name="T84" fmla="*/ 211 w 554"/>
                <a:gd name="T85" fmla="*/ 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4" h="472">
                  <a:moveTo>
                    <a:pt x="211" y="27"/>
                  </a:moveTo>
                  <a:lnTo>
                    <a:pt x="217" y="90"/>
                  </a:lnTo>
                  <a:lnTo>
                    <a:pt x="211" y="90"/>
                  </a:lnTo>
                  <a:lnTo>
                    <a:pt x="205" y="90"/>
                  </a:lnTo>
                  <a:lnTo>
                    <a:pt x="199" y="100"/>
                  </a:lnTo>
                  <a:lnTo>
                    <a:pt x="199" y="122"/>
                  </a:lnTo>
                  <a:lnTo>
                    <a:pt x="205" y="132"/>
                  </a:lnTo>
                  <a:lnTo>
                    <a:pt x="211" y="122"/>
                  </a:lnTo>
                  <a:lnTo>
                    <a:pt x="223" y="122"/>
                  </a:lnTo>
                  <a:lnTo>
                    <a:pt x="223" y="132"/>
                  </a:lnTo>
                  <a:lnTo>
                    <a:pt x="229" y="143"/>
                  </a:lnTo>
                  <a:lnTo>
                    <a:pt x="265" y="138"/>
                  </a:lnTo>
                  <a:lnTo>
                    <a:pt x="271" y="160"/>
                  </a:lnTo>
                  <a:lnTo>
                    <a:pt x="271" y="170"/>
                  </a:lnTo>
                  <a:lnTo>
                    <a:pt x="271" y="180"/>
                  </a:lnTo>
                  <a:lnTo>
                    <a:pt x="265" y="186"/>
                  </a:lnTo>
                  <a:lnTo>
                    <a:pt x="265" y="191"/>
                  </a:lnTo>
                  <a:lnTo>
                    <a:pt x="276" y="201"/>
                  </a:lnTo>
                  <a:lnTo>
                    <a:pt x="283" y="212"/>
                  </a:lnTo>
                  <a:lnTo>
                    <a:pt x="295" y="212"/>
                  </a:lnTo>
                  <a:lnTo>
                    <a:pt x="320" y="201"/>
                  </a:lnTo>
                  <a:lnTo>
                    <a:pt x="320" y="196"/>
                  </a:lnTo>
                  <a:lnTo>
                    <a:pt x="326" y="191"/>
                  </a:lnTo>
                  <a:lnTo>
                    <a:pt x="314" y="186"/>
                  </a:lnTo>
                  <a:lnTo>
                    <a:pt x="307" y="186"/>
                  </a:lnTo>
                  <a:lnTo>
                    <a:pt x="295" y="191"/>
                  </a:lnTo>
                  <a:lnTo>
                    <a:pt x="283" y="191"/>
                  </a:lnTo>
                  <a:lnTo>
                    <a:pt x="283" y="180"/>
                  </a:lnTo>
                  <a:lnTo>
                    <a:pt x="283" y="170"/>
                  </a:lnTo>
                  <a:lnTo>
                    <a:pt x="283" y="165"/>
                  </a:lnTo>
                  <a:lnTo>
                    <a:pt x="289" y="138"/>
                  </a:lnTo>
                  <a:lnTo>
                    <a:pt x="289" y="116"/>
                  </a:lnTo>
                  <a:lnTo>
                    <a:pt x="289" y="100"/>
                  </a:lnTo>
                  <a:lnTo>
                    <a:pt x="289" y="95"/>
                  </a:lnTo>
                  <a:lnTo>
                    <a:pt x="289" y="90"/>
                  </a:lnTo>
                  <a:lnTo>
                    <a:pt x="326" y="79"/>
                  </a:lnTo>
                  <a:lnTo>
                    <a:pt x="374" y="68"/>
                  </a:lnTo>
                  <a:lnTo>
                    <a:pt x="386" y="68"/>
                  </a:lnTo>
                  <a:lnTo>
                    <a:pt x="392" y="68"/>
                  </a:lnTo>
                  <a:lnTo>
                    <a:pt x="410" y="90"/>
                  </a:lnTo>
                  <a:lnTo>
                    <a:pt x="434" y="122"/>
                  </a:lnTo>
                  <a:lnTo>
                    <a:pt x="434" y="138"/>
                  </a:lnTo>
                  <a:lnTo>
                    <a:pt x="434" y="143"/>
                  </a:lnTo>
                  <a:lnTo>
                    <a:pt x="428" y="154"/>
                  </a:lnTo>
                  <a:lnTo>
                    <a:pt x="434" y="154"/>
                  </a:lnTo>
                  <a:lnTo>
                    <a:pt x="440" y="165"/>
                  </a:lnTo>
                  <a:lnTo>
                    <a:pt x="440" y="176"/>
                  </a:lnTo>
                  <a:lnTo>
                    <a:pt x="440" y="186"/>
                  </a:lnTo>
                  <a:lnTo>
                    <a:pt x="452" y="186"/>
                  </a:lnTo>
                  <a:lnTo>
                    <a:pt x="470" y="176"/>
                  </a:lnTo>
                  <a:lnTo>
                    <a:pt x="482" y="180"/>
                  </a:lnTo>
                  <a:lnTo>
                    <a:pt x="500" y="201"/>
                  </a:lnTo>
                  <a:lnTo>
                    <a:pt x="506" y="249"/>
                  </a:lnTo>
                  <a:lnTo>
                    <a:pt x="518" y="271"/>
                  </a:lnTo>
                  <a:lnTo>
                    <a:pt x="548" y="287"/>
                  </a:lnTo>
                  <a:lnTo>
                    <a:pt x="548" y="292"/>
                  </a:lnTo>
                  <a:lnTo>
                    <a:pt x="548" y="303"/>
                  </a:lnTo>
                  <a:lnTo>
                    <a:pt x="542" y="312"/>
                  </a:lnTo>
                  <a:lnTo>
                    <a:pt x="518" y="334"/>
                  </a:lnTo>
                  <a:lnTo>
                    <a:pt x="536" y="344"/>
                  </a:lnTo>
                  <a:lnTo>
                    <a:pt x="554" y="360"/>
                  </a:lnTo>
                  <a:lnTo>
                    <a:pt x="554" y="366"/>
                  </a:lnTo>
                  <a:lnTo>
                    <a:pt x="554" y="376"/>
                  </a:lnTo>
                  <a:lnTo>
                    <a:pt x="548" y="388"/>
                  </a:lnTo>
                  <a:lnTo>
                    <a:pt x="530" y="409"/>
                  </a:lnTo>
                  <a:lnTo>
                    <a:pt x="500" y="404"/>
                  </a:lnTo>
                  <a:lnTo>
                    <a:pt x="488" y="398"/>
                  </a:lnTo>
                  <a:lnTo>
                    <a:pt x="476" y="398"/>
                  </a:lnTo>
                  <a:lnTo>
                    <a:pt x="465" y="398"/>
                  </a:lnTo>
                  <a:lnTo>
                    <a:pt x="452" y="404"/>
                  </a:lnTo>
                  <a:lnTo>
                    <a:pt x="428" y="419"/>
                  </a:lnTo>
                  <a:lnTo>
                    <a:pt x="422" y="419"/>
                  </a:lnTo>
                  <a:lnTo>
                    <a:pt x="416" y="419"/>
                  </a:lnTo>
                  <a:lnTo>
                    <a:pt x="398" y="419"/>
                  </a:lnTo>
                  <a:lnTo>
                    <a:pt x="374" y="429"/>
                  </a:lnTo>
                  <a:lnTo>
                    <a:pt x="326" y="467"/>
                  </a:lnTo>
                  <a:lnTo>
                    <a:pt x="301" y="445"/>
                  </a:lnTo>
                  <a:lnTo>
                    <a:pt x="276" y="472"/>
                  </a:lnTo>
                  <a:lnTo>
                    <a:pt x="271" y="472"/>
                  </a:lnTo>
                  <a:lnTo>
                    <a:pt x="259" y="467"/>
                  </a:lnTo>
                  <a:lnTo>
                    <a:pt x="241" y="456"/>
                  </a:lnTo>
                  <a:lnTo>
                    <a:pt x="211" y="424"/>
                  </a:lnTo>
                  <a:lnTo>
                    <a:pt x="187" y="398"/>
                  </a:lnTo>
                  <a:lnTo>
                    <a:pt x="187" y="388"/>
                  </a:lnTo>
                  <a:lnTo>
                    <a:pt x="187" y="382"/>
                  </a:lnTo>
                  <a:lnTo>
                    <a:pt x="199" y="366"/>
                  </a:lnTo>
                  <a:lnTo>
                    <a:pt x="157" y="323"/>
                  </a:lnTo>
                  <a:lnTo>
                    <a:pt x="139" y="297"/>
                  </a:lnTo>
                  <a:lnTo>
                    <a:pt x="139" y="281"/>
                  </a:lnTo>
                  <a:lnTo>
                    <a:pt x="139" y="276"/>
                  </a:lnTo>
                  <a:lnTo>
                    <a:pt x="139" y="265"/>
                  </a:lnTo>
                  <a:lnTo>
                    <a:pt x="127" y="260"/>
                  </a:lnTo>
                  <a:lnTo>
                    <a:pt x="121" y="255"/>
                  </a:lnTo>
                  <a:lnTo>
                    <a:pt x="115" y="255"/>
                  </a:lnTo>
                  <a:lnTo>
                    <a:pt x="103" y="255"/>
                  </a:lnTo>
                  <a:lnTo>
                    <a:pt x="98" y="255"/>
                  </a:lnTo>
                  <a:lnTo>
                    <a:pt x="85" y="255"/>
                  </a:lnTo>
                  <a:lnTo>
                    <a:pt x="79" y="255"/>
                  </a:lnTo>
                  <a:lnTo>
                    <a:pt x="67" y="244"/>
                  </a:lnTo>
                  <a:lnTo>
                    <a:pt x="61" y="228"/>
                  </a:lnTo>
                  <a:lnTo>
                    <a:pt x="54" y="212"/>
                  </a:lnTo>
                  <a:lnTo>
                    <a:pt x="42" y="201"/>
                  </a:lnTo>
                  <a:lnTo>
                    <a:pt x="36" y="196"/>
                  </a:lnTo>
                  <a:lnTo>
                    <a:pt x="30" y="186"/>
                  </a:lnTo>
                  <a:lnTo>
                    <a:pt x="12" y="176"/>
                  </a:lnTo>
                  <a:lnTo>
                    <a:pt x="0" y="160"/>
                  </a:lnTo>
                  <a:lnTo>
                    <a:pt x="0" y="149"/>
                  </a:lnTo>
                  <a:lnTo>
                    <a:pt x="0" y="138"/>
                  </a:lnTo>
                  <a:lnTo>
                    <a:pt x="12" y="138"/>
                  </a:lnTo>
                  <a:lnTo>
                    <a:pt x="18" y="138"/>
                  </a:lnTo>
                  <a:lnTo>
                    <a:pt x="30" y="132"/>
                  </a:lnTo>
                  <a:lnTo>
                    <a:pt x="48" y="111"/>
                  </a:lnTo>
                  <a:lnTo>
                    <a:pt x="61" y="90"/>
                  </a:lnTo>
                  <a:lnTo>
                    <a:pt x="79" y="84"/>
                  </a:lnTo>
                  <a:lnTo>
                    <a:pt x="85" y="84"/>
                  </a:lnTo>
                  <a:lnTo>
                    <a:pt x="98" y="90"/>
                  </a:lnTo>
                  <a:lnTo>
                    <a:pt x="110" y="84"/>
                  </a:lnTo>
                  <a:lnTo>
                    <a:pt x="90" y="58"/>
                  </a:lnTo>
                  <a:lnTo>
                    <a:pt x="85" y="48"/>
                  </a:lnTo>
                  <a:lnTo>
                    <a:pt x="90" y="37"/>
                  </a:lnTo>
                  <a:lnTo>
                    <a:pt x="115" y="11"/>
                  </a:lnTo>
                  <a:lnTo>
                    <a:pt x="133" y="5"/>
                  </a:lnTo>
                  <a:lnTo>
                    <a:pt x="139" y="0"/>
                  </a:lnTo>
                  <a:lnTo>
                    <a:pt x="151" y="5"/>
                  </a:lnTo>
                  <a:lnTo>
                    <a:pt x="169" y="5"/>
                  </a:lnTo>
                  <a:lnTo>
                    <a:pt x="175" y="5"/>
                  </a:lnTo>
                  <a:lnTo>
                    <a:pt x="187" y="5"/>
                  </a:lnTo>
                  <a:lnTo>
                    <a:pt x="205" y="11"/>
                  </a:lnTo>
                  <a:lnTo>
                    <a:pt x="211" y="27"/>
                  </a:lnTo>
                  <a:close/>
                </a:path>
              </a:pathLst>
            </a:custGeom>
            <a:solidFill>
              <a:srgbClr val="B2B2B2"/>
            </a:solidFill>
            <a:ln>
              <a:noFill/>
            </a:ln>
            <a:extLst>
              <a:ext uri="{91240B29-F687-4f45-9708-019B960494DF}">
                <a14:hiddenLine xmlns:a14="http://schemas.microsoft.com/office/drawing/2010/main" w="9525">
                  <a:solidFill>
                    <a:srgbClr val="FFFFFF"/>
                  </a:solidFill>
                  <a:prstDash val="solid"/>
                  <a:round/>
                  <a:headEnd/>
                  <a:tailEnd/>
                </a14:hiddenLine>
              </a:ext>
            </a:extLst>
          </p:spPr>
          <p:txBody>
            <a:bodyPr/>
            <a:lstStyle/>
            <a:p>
              <a:endParaRPr lang="da-DK"/>
            </a:p>
          </p:txBody>
        </p:sp>
        <p:sp>
          <p:nvSpPr>
            <p:cNvPr id="983175" name="Freeform 135"/>
            <p:cNvSpPr>
              <a:spLocks/>
            </p:cNvSpPr>
            <p:nvPr/>
          </p:nvSpPr>
          <p:spPr bwMode="auto">
            <a:xfrm>
              <a:off x="863" y="1782"/>
              <a:ext cx="877" cy="1012"/>
            </a:xfrm>
            <a:custGeom>
              <a:avLst/>
              <a:gdLst>
                <a:gd name="T0" fmla="*/ 78 w 621"/>
                <a:gd name="T1" fmla="*/ 21 h 716"/>
                <a:gd name="T2" fmla="*/ 97 w 621"/>
                <a:gd name="T3" fmla="*/ 80 h 716"/>
                <a:gd name="T4" fmla="*/ 139 w 621"/>
                <a:gd name="T5" fmla="*/ 91 h 716"/>
                <a:gd name="T6" fmla="*/ 205 w 621"/>
                <a:gd name="T7" fmla="*/ 107 h 716"/>
                <a:gd name="T8" fmla="*/ 235 w 621"/>
                <a:gd name="T9" fmla="*/ 96 h 716"/>
                <a:gd name="T10" fmla="*/ 247 w 621"/>
                <a:gd name="T11" fmla="*/ 118 h 716"/>
                <a:gd name="T12" fmla="*/ 247 w 621"/>
                <a:gd name="T13" fmla="*/ 150 h 716"/>
                <a:gd name="T14" fmla="*/ 277 w 621"/>
                <a:gd name="T15" fmla="*/ 166 h 716"/>
                <a:gd name="T16" fmla="*/ 325 w 621"/>
                <a:gd name="T17" fmla="*/ 129 h 716"/>
                <a:gd name="T18" fmla="*/ 350 w 621"/>
                <a:gd name="T19" fmla="*/ 155 h 716"/>
                <a:gd name="T20" fmla="*/ 422 w 621"/>
                <a:gd name="T21" fmla="*/ 187 h 716"/>
                <a:gd name="T22" fmla="*/ 458 w 621"/>
                <a:gd name="T23" fmla="*/ 251 h 716"/>
                <a:gd name="T24" fmla="*/ 476 w 621"/>
                <a:gd name="T25" fmla="*/ 327 h 716"/>
                <a:gd name="T26" fmla="*/ 578 w 621"/>
                <a:gd name="T27" fmla="*/ 422 h 716"/>
                <a:gd name="T28" fmla="*/ 621 w 621"/>
                <a:gd name="T29" fmla="*/ 449 h 716"/>
                <a:gd name="T30" fmla="*/ 609 w 621"/>
                <a:gd name="T31" fmla="*/ 481 h 716"/>
                <a:gd name="T32" fmla="*/ 572 w 621"/>
                <a:gd name="T33" fmla="*/ 491 h 716"/>
                <a:gd name="T34" fmla="*/ 536 w 621"/>
                <a:gd name="T35" fmla="*/ 497 h 716"/>
                <a:gd name="T36" fmla="*/ 500 w 621"/>
                <a:gd name="T37" fmla="*/ 534 h 716"/>
                <a:gd name="T38" fmla="*/ 500 w 621"/>
                <a:gd name="T39" fmla="*/ 578 h 716"/>
                <a:gd name="T40" fmla="*/ 500 w 621"/>
                <a:gd name="T41" fmla="*/ 615 h 716"/>
                <a:gd name="T42" fmla="*/ 440 w 621"/>
                <a:gd name="T43" fmla="*/ 668 h 716"/>
                <a:gd name="T44" fmla="*/ 404 w 621"/>
                <a:gd name="T45" fmla="*/ 637 h 716"/>
                <a:gd name="T46" fmla="*/ 374 w 621"/>
                <a:gd name="T47" fmla="*/ 626 h 716"/>
                <a:gd name="T48" fmla="*/ 325 w 621"/>
                <a:gd name="T49" fmla="*/ 689 h 716"/>
                <a:gd name="T50" fmla="*/ 294 w 621"/>
                <a:gd name="T51" fmla="*/ 705 h 716"/>
                <a:gd name="T52" fmla="*/ 265 w 621"/>
                <a:gd name="T53" fmla="*/ 679 h 716"/>
                <a:gd name="T54" fmla="*/ 217 w 621"/>
                <a:gd name="T55" fmla="*/ 668 h 716"/>
                <a:gd name="T56" fmla="*/ 217 w 621"/>
                <a:gd name="T57" fmla="*/ 705 h 716"/>
                <a:gd name="T58" fmla="*/ 205 w 621"/>
                <a:gd name="T59" fmla="*/ 716 h 716"/>
                <a:gd name="T60" fmla="*/ 116 w 621"/>
                <a:gd name="T61" fmla="*/ 695 h 716"/>
                <a:gd name="T62" fmla="*/ 72 w 621"/>
                <a:gd name="T63" fmla="*/ 689 h 716"/>
                <a:gd name="T64" fmla="*/ 12 w 621"/>
                <a:gd name="T65" fmla="*/ 550 h 716"/>
                <a:gd name="T66" fmla="*/ 54 w 621"/>
                <a:gd name="T67" fmla="*/ 662 h 716"/>
                <a:gd name="T68" fmla="*/ 121 w 621"/>
                <a:gd name="T69" fmla="*/ 610 h 716"/>
                <a:gd name="T70" fmla="*/ 128 w 621"/>
                <a:gd name="T71" fmla="*/ 583 h 716"/>
                <a:gd name="T72" fmla="*/ 84 w 621"/>
                <a:gd name="T73" fmla="*/ 491 h 716"/>
                <a:gd name="T74" fmla="*/ 24 w 621"/>
                <a:gd name="T75" fmla="*/ 444 h 716"/>
                <a:gd name="T76" fmla="*/ 18 w 621"/>
                <a:gd name="T77" fmla="*/ 529 h 716"/>
                <a:gd name="T78" fmla="*/ 6 w 621"/>
                <a:gd name="T79" fmla="*/ 539 h 716"/>
                <a:gd name="T80" fmla="*/ 0 w 621"/>
                <a:gd name="T81" fmla="*/ 481 h 716"/>
                <a:gd name="T82" fmla="*/ 24 w 621"/>
                <a:gd name="T83" fmla="*/ 337 h 716"/>
                <a:gd name="T84" fmla="*/ 30 w 621"/>
                <a:gd name="T85" fmla="*/ 262 h 716"/>
                <a:gd name="T86" fmla="*/ 60 w 621"/>
                <a:gd name="T87" fmla="*/ 288 h 716"/>
                <a:gd name="T88" fmla="*/ 78 w 621"/>
                <a:gd name="T89" fmla="*/ 294 h 716"/>
                <a:gd name="T90" fmla="*/ 72 w 621"/>
                <a:gd name="T91" fmla="*/ 256 h 716"/>
                <a:gd name="T92" fmla="*/ 36 w 621"/>
                <a:gd name="T93" fmla="*/ 225 h 716"/>
                <a:gd name="T94" fmla="*/ 18 w 621"/>
                <a:gd name="T95" fmla="*/ 240 h 716"/>
                <a:gd name="T96" fmla="*/ 48 w 621"/>
                <a:gd name="T97" fmla="*/ 2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1" h="716">
                  <a:moveTo>
                    <a:pt x="78" y="0"/>
                  </a:moveTo>
                  <a:lnTo>
                    <a:pt x="78" y="11"/>
                  </a:lnTo>
                  <a:lnTo>
                    <a:pt x="78" y="21"/>
                  </a:lnTo>
                  <a:lnTo>
                    <a:pt x="78" y="27"/>
                  </a:lnTo>
                  <a:lnTo>
                    <a:pt x="84" y="59"/>
                  </a:lnTo>
                  <a:lnTo>
                    <a:pt x="97" y="80"/>
                  </a:lnTo>
                  <a:lnTo>
                    <a:pt x="121" y="96"/>
                  </a:lnTo>
                  <a:lnTo>
                    <a:pt x="133" y="91"/>
                  </a:lnTo>
                  <a:lnTo>
                    <a:pt x="139" y="91"/>
                  </a:lnTo>
                  <a:lnTo>
                    <a:pt x="151" y="91"/>
                  </a:lnTo>
                  <a:lnTo>
                    <a:pt x="175" y="96"/>
                  </a:lnTo>
                  <a:lnTo>
                    <a:pt x="205" y="107"/>
                  </a:lnTo>
                  <a:lnTo>
                    <a:pt x="211" y="107"/>
                  </a:lnTo>
                  <a:lnTo>
                    <a:pt x="223" y="96"/>
                  </a:lnTo>
                  <a:lnTo>
                    <a:pt x="235" y="96"/>
                  </a:lnTo>
                  <a:lnTo>
                    <a:pt x="241" y="96"/>
                  </a:lnTo>
                  <a:lnTo>
                    <a:pt x="247" y="107"/>
                  </a:lnTo>
                  <a:lnTo>
                    <a:pt x="247" y="118"/>
                  </a:lnTo>
                  <a:lnTo>
                    <a:pt x="253" y="129"/>
                  </a:lnTo>
                  <a:lnTo>
                    <a:pt x="253" y="139"/>
                  </a:lnTo>
                  <a:lnTo>
                    <a:pt x="247" y="150"/>
                  </a:lnTo>
                  <a:lnTo>
                    <a:pt x="247" y="155"/>
                  </a:lnTo>
                  <a:lnTo>
                    <a:pt x="259" y="166"/>
                  </a:lnTo>
                  <a:lnTo>
                    <a:pt x="277" y="166"/>
                  </a:lnTo>
                  <a:lnTo>
                    <a:pt x="294" y="161"/>
                  </a:lnTo>
                  <a:lnTo>
                    <a:pt x="306" y="150"/>
                  </a:lnTo>
                  <a:lnTo>
                    <a:pt x="325" y="129"/>
                  </a:lnTo>
                  <a:lnTo>
                    <a:pt x="331" y="129"/>
                  </a:lnTo>
                  <a:lnTo>
                    <a:pt x="337" y="134"/>
                  </a:lnTo>
                  <a:lnTo>
                    <a:pt x="350" y="155"/>
                  </a:lnTo>
                  <a:lnTo>
                    <a:pt x="362" y="171"/>
                  </a:lnTo>
                  <a:lnTo>
                    <a:pt x="380" y="187"/>
                  </a:lnTo>
                  <a:lnTo>
                    <a:pt x="422" y="187"/>
                  </a:lnTo>
                  <a:lnTo>
                    <a:pt x="428" y="204"/>
                  </a:lnTo>
                  <a:lnTo>
                    <a:pt x="434" y="220"/>
                  </a:lnTo>
                  <a:lnTo>
                    <a:pt x="458" y="251"/>
                  </a:lnTo>
                  <a:lnTo>
                    <a:pt x="482" y="283"/>
                  </a:lnTo>
                  <a:lnTo>
                    <a:pt x="482" y="304"/>
                  </a:lnTo>
                  <a:lnTo>
                    <a:pt x="476" y="327"/>
                  </a:lnTo>
                  <a:lnTo>
                    <a:pt x="560" y="401"/>
                  </a:lnTo>
                  <a:lnTo>
                    <a:pt x="566" y="412"/>
                  </a:lnTo>
                  <a:lnTo>
                    <a:pt x="578" y="422"/>
                  </a:lnTo>
                  <a:lnTo>
                    <a:pt x="603" y="433"/>
                  </a:lnTo>
                  <a:lnTo>
                    <a:pt x="609" y="444"/>
                  </a:lnTo>
                  <a:lnTo>
                    <a:pt x="621" y="449"/>
                  </a:lnTo>
                  <a:lnTo>
                    <a:pt x="621" y="454"/>
                  </a:lnTo>
                  <a:lnTo>
                    <a:pt x="621" y="465"/>
                  </a:lnTo>
                  <a:lnTo>
                    <a:pt x="609" y="481"/>
                  </a:lnTo>
                  <a:lnTo>
                    <a:pt x="597" y="481"/>
                  </a:lnTo>
                  <a:lnTo>
                    <a:pt x="590" y="481"/>
                  </a:lnTo>
                  <a:lnTo>
                    <a:pt x="572" y="491"/>
                  </a:lnTo>
                  <a:lnTo>
                    <a:pt x="566" y="497"/>
                  </a:lnTo>
                  <a:lnTo>
                    <a:pt x="554" y="497"/>
                  </a:lnTo>
                  <a:lnTo>
                    <a:pt x="536" y="497"/>
                  </a:lnTo>
                  <a:lnTo>
                    <a:pt x="525" y="502"/>
                  </a:lnTo>
                  <a:lnTo>
                    <a:pt x="505" y="512"/>
                  </a:lnTo>
                  <a:lnTo>
                    <a:pt x="500" y="534"/>
                  </a:lnTo>
                  <a:lnTo>
                    <a:pt x="482" y="545"/>
                  </a:lnTo>
                  <a:lnTo>
                    <a:pt x="494" y="562"/>
                  </a:lnTo>
                  <a:lnTo>
                    <a:pt x="500" y="578"/>
                  </a:lnTo>
                  <a:lnTo>
                    <a:pt x="500" y="594"/>
                  </a:lnTo>
                  <a:lnTo>
                    <a:pt x="500" y="604"/>
                  </a:lnTo>
                  <a:lnTo>
                    <a:pt x="500" y="615"/>
                  </a:lnTo>
                  <a:lnTo>
                    <a:pt x="476" y="642"/>
                  </a:lnTo>
                  <a:lnTo>
                    <a:pt x="446" y="668"/>
                  </a:lnTo>
                  <a:lnTo>
                    <a:pt x="440" y="668"/>
                  </a:lnTo>
                  <a:lnTo>
                    <a:pt x="434" y="668"/>
                  </a:lnTo>
                  <a:lnTo>
                    <a:pt x="422" y="657"/>
                  </a:lnTo>
                  <a:lnTo>
                    <a:pt x="404" y="637"/>
                  </a:lnTo>
                  <a:lnTo>
                    <a:pt x="392" y="631"/>
                  </a:lnTo>
                  <a:lnTo>
                    <a:pt x="386" y="626"/>
                  </a:lnTo>
                  <a:lnTo>
                    <a:pt x="374" y="626"/>
                  </a:lnTo>
                  <a:lnTo>
                    <a:pt x="356" y="637"/>
                  </a:lnTo>
                  <a:lnTo>
                    <a:pt x="337" y="673"/>
                  </a:lnTo>
                  <a:lnTo>
                    <a:pt x="325" y="689"/>
                  </a:lnTo>
                  <a:lnTo>
                    <a:pt x="306" y="705"/>
                  </a:lnTo>
                  <a:lnTo>
                    <a:pt x="301" y="705"/>
                  </a:lnTo>
                  <a:lnTo>
                    <a:pt x="294" y="705"/>
                  </a:lnTo>
                  <a:lnTo>
                    <a:pt x="289" y="700"/>
                  </a:lnTo>
                  <a:lnTo>
                    <a:pt x="277" y="673"/>
                  </a:lnTo>
                  <a:lnTo>
                    <a:pt x="265" y="679"/>
                  </a:lnTo>
                  <a:lnTo>
                    <a:pt x="247" y="673"/>
                  </a:lnTo>
                  <a:lnTo>
                    <a:pt x="217" y="662"/>
                  </a:lnTo>
                  <a:lnTo>
                    <a:pt x="217" y="668"/>
                  </a:lnTo>
                  <a:lnTo>
                    <a:pt x="211" y="679"/>
                  </a:lnTo>
                  <a:lnTo>
                    <a:pt x="217" y="695"/>
                  </a:lnTo>
                  <a:lnTo>
                    <a:pt x="217" y="705"/>
                  </a:lnTo>
                  <a:lnTo>
                    <a:pt x="217" y="711"/>
                  </a:lnTo>
                  <a:lnTo>
                    <a:pt x="211" y="716"/>
                  </a:lnTo>
                  <a:lnTo>
                    <a:pt x="205" y="716"/>
                  </a:lnTo>
                  <a:lnTo>
                    <a:pt x="199" y="716"/>
                  </a:lnTo>
                  <a:lnTo>
                    <a:pt x="157" y="711"/>
                  </a:lnTo>
                  <a:lnTo>
                    <a:pt x="116" y="695"/>
                  </a:lnTo>
                  <a:lnTo>
                    <a:pt x="90" y="689"/>
                  </a:lnTo>
                  <a:lnTo>
                    <a:pt x="84" y="689"/>
                  </a:lnTo>
                  <a:lnTo>
                    <a:pt x="72" y="689"/>
                  </a:lnTo>
                  <a:lnTo>
                    <a:pt x="48" y="689"/>
                  </a:lnTo>
                  <a:lnTo>
                    <a:pt x="24" y="705"/>
                  </a:lnTo>
                  <a:lnTo>
                    <a:pt x="12" y="550"/>
                  </a:lnTo>
                  <a:lnTo>
                    <a:pt x="24" y="550"/>
                  </a:lnTo>
                  <a:lnTo>
                    <a:pt x="36" y="610"/>
                  </a:lnTo>
                  <a:lnTo>
                    <a:pt x="54" y="662"/>
                  </a:lnTo>
                  <a:lnTo>
                    <a:pt x="78" y="642"/>
                  </a:lnTo>
                  <a:lnTo>
                    <a:pt x="116" y="620"/>
                  </a:lnTo>
                  <a:lnTo>
                    <a:pt x="121" y="610"/>
                  </a:lnTo>
                  <a:lnTo>
                    <a:pt x="128" y="599"/>
                  </a:lnTo>
                  <a:lnTo>
                    <a:pt x="128" y="588"/>
                  </a:lnTo>
                  <a:lnTo>
                    <a:pt x="128" y="583"/>
                  </a:lnTo>
                  <a:lnTo>
                    <a:pt x="121" y="562"/>
                  </a:lnTo>
                  <a:lnTo>
                    <a:pt x="97" y="529"/>
                  </a:lnTo>
                  <a:lnTo>
                    <a:pt x="84" y="491"/>
                  </a:lnTo>
                  <a:lnTo>
                    <a:pt x="66" y="460"/>
                  </a:lnTo>
                  <a:lnTo>
                    <a:pt x="48" y="449"/>
                  </a:lnTo>
                  <a:lnTo>
                    <a:pt x="24" y="444"/>
                  </a:lnTo>
                  <a:lnTo>
                    <a:pt x="18" y="491"/>
                  </a:lnTo>
                  <a:lnTo>
                    <a:pt x="18" y="518"/>
                  </a:lnTo>
                  <a:lnTo>
                    <a:pt x="18" y="529"/>
                  </a:lnTo>
                  <a:lnTo>
                    <a:pt x="18" y="534"/>
                  </a:lnTo>
                  <a:lnTo>
                    <a:pt x="18" y="539"/>
                  </a:lnTo>
                  <a:lnTo>
                    <a:pt x="6" y="539"/>
                  </a:lnTo>
                  <a:lnTo>
                    <a:pt x="0" y="508"/>
                  </a:lnTo>
                  <a:lnTo>
                    <a:pt x="0" y="487"/>
                  </a:lnTo>
                  <a:lnTo>
                    <a:pt x="0" y="481"/>
                  </a:lnTo>
                  <a:lnTo>
                    <a:pt x="0" y="470"/>
                  </a:lnTo>
                  <a:lnTo>
                    <a:pt x="12" y="401"/>
                  </a:lnTo>
                  <a:lnTo>
                    <a:pt x="24" y="337"/>
                  </a:lnTo>
                  <a:lnTo>
                    <a:pt x="24" y="299"/>
                  </a:lnTo>
                  <a:lnTo>
                    <a:pt x="18" y="262"/>
                  </a:lnTo>
                  <a:lnTo>
                    <a:pt x="30" y="262"/>
                  </a:lnTo>
                  <a:lnTo>
                    <a:pt x="36" y="267"/>
                  </a:lnTo>
                  <a:lnTo>
                    <a:pt x="48" y="278"/>
                  </a:lnTo>
                  <a:lnTo>
                    <a:pt x="60" y="288"/>
                  </a:lnTo>
                  <a:lnTo>
                    <a:pt x="72" y="288"/>
                  </a:lnTo>
                  <a:lnTo>
                    <a:pt x="78" y="288"/>
                  </a:lnTo>
                  <a:lnTo>
                    <a:pt x="78" y="294"/>
                  </a:lnTo>
                  <a:lnTo>
                    <a:pt x="84" y="299"/>
                  </a:lnTo>
                  <a:lnTo>
                    <a:pt x="110" y="288"/>
                  </a:lnTo>
                  <a:lnTo>
                    <a:pt x="72" y="256"/>
                  </a:lnTo>
                  <a:lnTo>
                    <a:pt x="54" y="235"/>
                  </a:lnTo>
                  <a:lnTo>
                    <a:pt x="42" y="214"/>
                  </a:lnTo>
                  <a:lnTo>
                    <a:pt x="36" y="225"/>
                  </a:lnTo>
                  <a:lnTo>
                    <a:pt x="36" y="230"/>
                  </a:lnTo>
                  <a:lnTo>
                    <a:pt x="36" y="240"/>
                  </a:lnTo>
                  <a:lnTo>
                    <a:pt x="18" y="240"/>
                  </a:lnTo>
                  <a:lnTo>
                    <a:pt x="30" y="112"/>
                  </a:lnTo>
                  <a:lnTo>
                    <a:pt x="36" y="54"/>
                  </a:lnTo>
                  <a:lnTo>
                    <a:pt x="48" y="21"/>
                  </a:lnTo>
                  <a:lnTo>
                    <a:pt x="66" y="0"/>
                  </a:lnTo>
                  <a:lnTo>
                    <a:pt x="78" y="0"/>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76" name="Freeform 136"/>
            <p:cNvSpPr>
              <a:spLocks/>
            </p:cNvSpPr>
            <p:nvPr/>
          </p:nvSpPr>
          <p:spPr bwMode="auto">
            <a:xfrm>
              <a:off x="967" y="1309"/>
              <a:ext cx="581" cy="587"/>
            </a:xfrm>
            <a:custGeom>
              <a:avLst/>
              <a:gdLst>
                <a:gd name="T0" fmla="*/ 375 w 411"/>
                <a:gd name="T1" fmla="*/ 43 h 415"/>
                <a:gd name="T2" fmla="*/ 399 w 411"/>
                <a:gd name="T3" fmla="*/ 69 h 415"/>
                <a:gd name="T4" fmla="*/ 411 w 411"/>
                <a:gd name="T5" fmla="*/ 85 h 415"/>
                <a:gd name="T6" fmla="*/ 387 w 411"/>
                <a:gd name="T7" fmla="*/ 106 h 415"/>
                <a:gd name="T8" fmla="*/ 363 w 411"/>
                <a:gd name="T9" fmla="*/ 100 h 415"/>
                <a:gd name="T10" fmla="*/ 326 w 411"/>
                <a:gd name="T11" fmla="*/ 111 h 415"/>
                <a:gd name="T12" fmla="*/ 308 w 411"/>
                <a:gd name="T13" fmla="*/ 111 h 415"/>
                <a:gd name="T14" fmla="*/ 296 w 411"/>
                <a:gd name="T15" fmla="*/ 106 h 415"/>
                <a:gd name="T16" fmla="*/ 284 w 411"/>
                <a:gd name="T17" fmla="*/ 111 h 415"/>
                <a:gd name="T18" fmla="*/ 273 w 411"/>
                <a:gd name="T19" fmla="*/ 127 h 415"/>
                <a:gd name="T20" fmla="*/ 254 w 411"/>
                <a:gd name="T21" fmla="*/ 148 h 415"/>
                <a:gd name="T22" fmla="*/ 230 w 411"/>
                <a:gd name="T23" fmla="*/ 148 h 415"/>
                <a:gd name="T24" fmla="*/ 205 w 411"/>
                <a:gd name="T25" fmla="*/ 153 h 415"/>
                <a:gd name="T26" fmla="*/ 181 w 411"/>
                <a:gd name="T27" fmla="*/ 197 h 415"/>
                <a:gd name="T28" fmla="*/ 181 w 411"/>
                <a:gd name="T29" fmla="*/ 218 h 415"/>
                <a:gd name="T30" fmla="*/ 133 w 411"/>
                <a:gd name="T31" fmla="*/ 255 h 415"/>
                <a:gd name="T32" fmla="*/ 115 w 411"/>
                <a:gd name="T33" fmla="*/ 282 h 415"/>
                <a:gd name="T34" fmla="*/ 121 w 411"/>
                <a:gd name="T35" fmla="*/ 308 h 415"/>
                <a:gd name="T36" fmla="*/ 127 w 411"/>
                <a:gd name="T37" fmla="*/ 324 h 415"/>
                <a:gd name="T38" fmla="*/ 127 w 411"/>
                <a:gd name="T39" fmla="*/ 345 h 415"/>
                <a:gd name="T40" fmla="*/ 115 w 411"/>
                <a:gd name="T41" fmla="*/ 350 h 415"/>
                <a:gd name="T42" fmla="*/ 139 w 411"/>
                <a:gd name="T43" fmla="*/ 356 h 415"/>
                <a:gd name="T44" fmla="*/ 163 w 411"/>
                <a:gd name="T45" fmla="*/ 356 h 415"/>
                <a:gd name="T46" fmla="*/ 157 w 411"/>
                <a:gd name="T47" fmla="*/ 377 h 415"/>
                <a:gd name="T48" fmla="*/ 163 w 411"/>
                <a:gd name="T49" fmla="*/ 398 h 415"/>
                <a:gd name="T50" fmla="*/ 163 w 411"/>
                <a:gd name="T51" fmla="*/ 415 h 415"/>
                <a:gd name="T52" fmla="*/ 145 w 411"/>
                <a:gd name="T53" fmla="*/ 415 h 415"/>
                <a:gd name="T54" fmla="*/ 115 w 411"/>
                <a:gd name="T55" fmla="*/ 398 h 415"/>
                <a:gd name="T56" fmla="*/ 61 w 411"/>
                <a:gd name="T57" fmla="*/ 350 h 415"/>
                <a:gd name="T58" fmla="*/ 43 w 411"/>
                <a:gd name="T59" fmla="*/ 314 h 415"/>
                <a:gd name="T60" fmla="*/ 43 w 411"/>
                <a:gd name="T61" fmla="*/ 297 h 415"/>
                <a:gd name="T62" fmla="*/ 31 w 411"/>
                <a:gd name="T63" fmla="*/ 282 h 415"/>
                <a:gd name="T64" fmla="*/ 13 w 411"/>
                <a:gd name="T65" fmla="*/ 297 h 415"/>
                <a:gd name="T66" fmla="*/ 13 w 411"/>
                <a:gd name="T67" fmla="*/ 318 h 415"/>
                <a:gd name="T68" fmla="*/ 0 w 411"/>
                <a:gd name="T69" fmla="*/ 297 h 415"/>
                <a:gd name="T70" fmla="*/ 13 w 411"/>
                <a:gd name="T71" fmla="*/ 234 h 415"/>
                <a:gd name="T72" fmla="*/ 61 w 411"/>
                <a:gd name="T73" fmla="*/ 159 h 415"/>
                <a:gd name="T74" fmla="*/ 175 w 411"/>
                <a:gd name="T75" fmla="*/ 16 h 415"/>
                <a:gd name="T76" fmla="*/ 284 w 411"/>
                <a:gd name="T77" fmla="*/ 27 h 415"/>
                <a:gd name="T78" fmla="*/ 338 w 411"/>
                <a:gd name="T79" fmla="*/ 5 h 415"/>
                <a:gd name="T80" fmla="*/ 357 w 411"/>
                <a:gd name="T81" fmla="*/ 0 h 415"/>
                <a:gd name="T82" fmla="*/ 375 w 411"/>
                <a:gd name="T83" fmla="*/ 3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1" h="415">
                  <a:moveTo>
                    <a:pt x="375" y="32"/>
                  </a:moveTo>
                  <a:lnTo>
                    <a:pt x="375" y="43"/>
                  </a:lnTo>
                  <a:lnTo>
                    <a:pt x="381" y="48"/>
                  </a:lnTo>
                  <a:lnTo>
                    <a:pt x="399" y="69"/>
                  </a:lnTo>
                  <a:lnTo>
                    <a:pt x="405" y="80"/>
                  </a:lnTo>
                  <a:lnTo>
                    <a:pt x="411" y="85"/>
                  </a:lnTo>
                  <a:lnTo>
                    <a:pt x="405" y="96"/>
                  </a:lnTo>
                  <a:lnTo>
                    <a:pt x="387" y="106"/>
                  </a:lnTo>
                  <a:lnTo>
                    <a:pt x="375" y="100"/>
                  </a:lnTo>
                  <a:lnTo>
                    <a:pt x="363" y="100"/>
                  </a:lnTo>
                  <a:lnTo>
                    <a:pt x="338" y="111"/>
                  </a:lnTo>
                  <a:lnTo>
                    <a:pt x="326" y="111"/>
                  </a:lnTo>
                  <a:lnTo>
                    <a:pt x="314" y="117"/>
                  </a:lnTo>
                  <a:lnTo>
                    <a:pt x="308" y="111"/>
                  </a:lnTo>
                  <a:lnTo>
                    <a:pt x="302" y="96"/>
                  </a:lnTo>
                  <a:lnTo>
                    <a:pt x="296" y="106"/>
                  </a:lnTo>
                  <a:lnTo>
                    <a:pt x="296" y="111"/>
                  </a:lnTo>
                  <a:lnTo>
                    <a:pt x="284" y="111"/>
                  </a:lnTo>
                  <a:lnTo>
                    <a:pt x="279" y="117"/>
                  </a:lnTo>
                  <a:lnTo>
                    <a:pt x="273" y="127"/>
                  </a:lnTo>
                  <a:lnTo>
                    <a:pt x="267" y="137"/>
                  </a:lnTo>
                  <a:lnTo>
                    <a:pt x="254" y="148"/>
                  </a:lnTo>
                  <a:lnTo>
                    <a:pt x="242" y="148"/>
                  </a:lnTo>
                  <a:lnTo>
                    <a:pt x="230" y="148"/>
                  </a:lnTo>
                  <a:lnTo>
                    <a:pt x="218" y="153"/>
                  </a:lnTo>
                  <a:lnTo>
                    <a:pt x="205" y="153"/>
                  </a:lnTo>
                  <a:lnTo>
                    <a:pt x="187" y="181"/>
                  </a:lnTo>
                  <a:lnTo>
                    <a:pt x="181" y="197"/>
                  </a:lnTo>
                  <a:lnTo>
                    <a:pt x="181" y="207"/>
                  </a:lnTo>
                  <a:lnTo>
                    <a:pt x="181" y="218"/>
                  </a:lnTo>
                  <a:lnTo>
                    <a:pt x="163" y="234"/>
                  </a:lnTo>
                  <a:lnTo>
                    <a:pt x="133" y="255"/>
                  </a:lnTo>
                  <a:lnTo>
                    <a:pt x="115" y="277"/>
                  </a:lnTo>
                  <a:lnTo>
                    <a:pt x="115" y="282"/>
                  </a:lnTo>
                  <a:lnTo>
                    <a:pt x="115" y="287"/>
                  </a:lnTo>
                  <a:lnTo>
                    <a:pt x="121" y="308"/>
                  </a:lnTo>
                  <a:lnTo>
                    <a:pt x="115" y="314"/>
                  </a:lnTo>
                  <a:lnTo>
                    <a:pt x="127" y="324"/>
                  </a:lnTo>
                  <a:lnTo>
                    <a:pt x="127" y="334"/>
                  </a:lnTo>
                  <a:lnTo>
                    <a:pt x="127" y="345"/>
                  </a:lnTo>
                  <a:lnTo>
                    <a:pt x="121" y="345"/>
                  </a:lnTo>
                  <a:lnTo>
                    <a:pt x="115" y="350"/>
                  </a:lnTo>
                  <a:lnTo>
                    <a:pt x="127" y="361"/>
                  </a:lnTo>
                  <a:lnTo>
                    <a:pt x="139" y="356"/>
                  </a:lnTo>
                  <a:lnTo>
                    <a:pt x="151" y="356"/>
                  </a:lnTo>
                  <a:lnTo>
                    <a:pt x="163" y="356"/>
                  </a:lnTo>
                  <a:lnTo>
                    <a:pt x="157" y="372"/>
                  </a:lnTo>
                  <a:lnTo>
                    <a:pt x="157" y="377"/>
                  </a:lnTo>
                  <a:lnTo>
                    <a:pt x="157" y="388"/>
                  </a:lnTo>
                  <a:lnTo>
                    <a:pt x="163" y="398"/>
                  </a:lnTo>
                  <a:lnTo>
                    <a:pt x="163" y="403"/>
                  </a:lnTo>
                  <a:lnTo>
                    <a:pt x="163" y="415"/>
                  </a:lnTo>
                  <a:lnTo>
                    <a:pt x="151" y="415"/>
                  </a:lnTo>
                  <a:lnTo>
                    <a:pt x="145" y="415"/>
                  </a:lnTo>
                  <a:lnTo>
                    <a:pt x="127" y="410"/>
                  </a:lnTo>
                  <a:lnTo>
                    <a:pt x="115" y="398"/>
                  </a:lnTo>
                  <a:lnTo>
                    <a:pt x="115" y="382"/>
                  </a:lnTo>
                  <a:lnTo>
                    <a:pt x="61" y="350"/>
                  </a:lnTo>
                  <a:lnTo>
                    <a:pt x="43" y="329"/>
                  </a:lnTo>
                  <a:lnTo>
                    <a:pt x="43" y="314"/>
                  </a:lnTo>
                  <a:lnTo>
                    <a:pt x="43" y="308"/>
                  </a:lnTo>
                  <a:lnTo>
                    <a:pt x="43" y="297"/>
                  </a:lnTo>
                  <a:lnTo>
                    <a:pt x="37" y="287"/>
                  </a:lnTo>
                  <a:lnTo>
                    <a:pt x="31" y="282"/>
                  </a:lnTo>
                  <a:lnTo>
                    <a:pt x="19" y="282"/>
                  </a:lnTo>
                  <a:lnTo>
                    <a:pt x="13" y="297"/>
                  </a:lnTo>
                  <a:lnTo>
                    <a:pt x="13" y="308"/>
                  </a:lnTo>
                  <a:lnTo>
                    <a:pt x="13" y="318"/>
                  </a:lnTo>
                  <a:lnTo>
                    <a:pt x="0" y="318"/>
                  </a:lnTo>
                  <a:lnTo>
                    <a:pt x="0" y="297"/>
                  </a:lnTo>
                  <a:lnTo>
                    <a:pt x="0" y="277"/>
                  </a:lnTo>
                  <a:lnTo>
                    <a:pt x="13" y="234"/>
                  </a:lnTo>
                  <a:lnTo>
                    <a:pt x="37" y="197"/>
                  </a:lnTo>
                  <a:lnTo>
                    <a:pt x="61" y="159"/>
                  </a:lnTo>
                  <a:lnTo>
                    <a:pt x="115" y="90"/>
                  </a:lnTo>
                  <a:lnTo>
                    <a:pt x="175" y="16"/>
                  </a:lnTo>
                  <a:lnTo>
                    <a:pt x="261" y="37"/>
                  </a:lnTo>
                  <a:lnTo>
                    <a:pt x="284" y="27"/>
                  </a:lnTo>
                  <a:lnTo>
                    <a:pt x="314" y="16"/>
                  </a:lnTo>
                  <a:lnTo>
                    <a:pt x="338" y="5"/>
                  </a:lnTo>
                  <a:lnTo>
                    <a:pt x="351" y="0"/>
                  </a:lnTo>
                  <a:lnTo>
                    <a:pt x="357" y="0"/>
                  </a:lnTo>
                  <a:lnTo>
                    <a:pt x="369" y="0"/>
                  </a:lnTo>
                  <a:lnTo>
                    <a:pt x="375" y="32"/>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77" name="Freeform 137"/>
            <p:cNvSpPr>
              <a:spLocks/>
            </p:cNvSpPr>
            <p:nvPr/>
          </p:nvSpPr>
          <p:spPr bwMode="auto">
            <a:xfrm>
              <a:off x="1152" y="1522"/>
              <a:ext cx="256" cy="283"/>
            </a:xfrm>
            <a:custGeom>
              <a:avLst/>
              <a:gdLst>
                <a:gd name="T0" fmla="*/ 181 w 181"/>
                <a:gd name="T1" fmla="*/ 59 h 200"/>
                <a:gd name="T2" fmla="*/ 169 w 181"/>
                <a:gd name="T3" fmla="*/ 53 h 200"/>
                <a:gd name="T4" fmla="*/ 157 w 181"/>
                <a:gd name="T5" fmla="*/ 59 h 200"/>
                <a:gd name="T6" fmla="*/ 145 w 181"/>
                <a:gd name="T7" fmla="*/ 74 h 200"/>
                <a:gd name="T8" fmla="*/ 157 w 181"/>
                <a:gd name="T9" fmla="*/ 90 h 200"/>
                <a:gd name="T10" fmla="*/ 163 w 181"/>
                <a:gd name="T11" fmla="*/ 106 h 200"/>
                <a:gd name="T12" fmla="*/ 151 w 181"/>
                <a:gd name="T13" fmla="*/ 137 h 200"/>
                <a:gd name="T14" fmla="*/ 126 w 181"/>
                <a:gd name="T15" fmla="*/ 168 h 200"/>
                <a:gd name="T16" fmla="*/ 108 w 181"/>
                <a:gd name="T17" fmla="*/ 200 h 200"/>
                <a:gd name="T18" fmla="*/ 102 w 181"/>
                <a:gd name="T19" fmla="*/ 200 h 200"/>
                <a:gd name="T20" fmla="*/ 89 w 181"/>
                <a:gd name="T21" fmla="*/ 200 h 200"/>
                <a:gd name="T22" fmla="*/ 66 w 181"/>
                <a:gd name="T23" fmla="*/ 200 h 200"/>
                <a:gd name="T24" fmla="*/ 54 w 181"/>
                <a:gd name="T25" fmla="*/ 195 h 200"/>
                <a:gd name="T26" fmla="*/ 48 w 181"/>
                <a:gd name="T27" fmla="*/ 189 h 200"/>
                <a:gd name="T28" fmla="*/ 48 w 181"/>
                <a:gd name="T29" fmla="*/ 184 h 200"/>
                <a:gd name="T30" fmla="*/ 30 w 181"/>
                <a:gd name="T31" fmla="*/ 164 h 200"/>
                <a:gd name="T32" fmla="*/ 18 w 181"/>
                <a:gd name="T33" fmla="*/ 164 h 200"/>
                <a:gd name="T34" fmla="*/ 12 w 181"/>
                <a:gd name="T35" fmla="*/ 164 h 200"/>
                <a:gd name="T36" fmla="*/ 0 w 181"/>
                <a:gd name="T37" fmla="*/ 164 h 200"/>
                <a:gd name="T38" fmla="*/ 12 w 181"/>
                <a:gd name="T39" fmla="*/ 143 h 200"/>
                <a:gd name="T40" fmla="*/ 24 w 181"/>
                <a:gd name="T41" fmla="*/ 127 h 200"/>
                <a:gd name="T42" fmla="*/ 42 w 181"/>
                <a:gd name="T43" fmla="*/ 116 h 200"/>
                <a:gd name="T44" fmla="*/ 66 w 181"/>
                <a:gd name="T45" fmla="*/ 100 h 200"/>
                <a:gd name="T46" fmla="*/ 54 w 181"/>
                <a:gd name="T47" fmla="*/ 90 h 200"/>
                <a:gd name="T48" fmla="*/ 54 w 181"/>
                <a:gd name="T49" fmla="*/ 79 h 200"/>
                <a:gd name="T50" fmla="*/ 66 w 181"/>
                <a:gd name="T51" fmla="*/ 74 h 200"/>
                <a:gd name="T52" fmla="*/ 66 w 181"/>
                <a:gd name="T53" fmla="*/ 63 h 200"/>
                <a:gd name="T54" fmla="*/ 66 w 181"/>
                <a:gd name="T55" fmla="*/ 53 h 200"/>
                <a:gd name="T56" fmla="*/ 72 w 181"/>
                <a:gd name="T57" fmla="*/ 43 h 200"/>
                <a:gd name="T58" fmla="*/ 89 w 181"/>
                <a:gd name="T59" fmla="*/ 48 h 200"/>
                <a:gd name="T60" fmla="*/ 102 w 181"/>
                <a:gd name="T61" fmla="*/ 48 h 200"/>
                <a:gd name="T62" fmla="*/ 108 w 181"/>
                <a:gd name="T63" fmla="*/ 48 h 200"/>
                <a:gd name="T64" fmla="*/ 133 w 181"/>
                <a:gd name="T65" fmla="*/ 33 h 200"/>
                <a:gd name="T66" fmla="*/ 151 w 181"/>
                <a:gd name="T67" fmla="*/ 17 h 200"/>
                <a:gd name="T68" fmla="*/ 181 w 181"/>
                <a:gd name="T69" fmla="*/ 0 h 200"/>
                <a:gd name="T70" fmla="*/ 181 w 181"/>
                <a:gd name="T71"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00">
                  <a:moveTo>
                    <a:pt x="181" y="59"/>
                  </a:moveTo>
                  <a:lnTo>
                    <a:pt x="169" y="53"/>
                  </a:lnTo>
                  <a:lnTo>
                    <a:pt x="157" y="59"/>
                  </a:lnTo>
                  <a:lnTo>
                    <a:pt x="145" y="74"/>
                  </a:lnTo>
                  <a:lnTo>
                    <a:pt x="157" y="90"/>
                  </a:lnTo>
                  <a:lnTo>
                    <a:pt x="163" y="106"/>
                  </a:lnTo>
                  <a:lnTo>
                    <a:pt x="151" y="137"/>
                  </a:lnTo>
                  <a:lnTo>
                    <a:pt x="126" y="168"/>
                  </a:lnTo>
                  <a:lnTo>
                    <a:pt x="108" y="200"/>
                  </a:lnTo>
                  <a:lnTo>
                    <a:pt x="102" y="200"/>
                  </a:lnTo>
                  <a:lnTo>
                    <a:pt x="89" y="200"/>
                  </a:lnTo>
                  <a:lnTo>
                    <a:pt x="66" y="200"/>
                  </a:lnTo>
                  <a:lnTo>
                    <a:pt x="54" y="195"/>
                  </a:lnTo>
                  <a:lnTo>
                    <a:pt x="48" y="189"/>
                  </a:lnTo>
                  <a:lnTo>
                    <a:pt x="48" y="184"/>
                  </a:lnTo>
                  <a:lnTo>
                    <a:pt x="30" y="164"/>
                  </a:lnTo>
                  <a:lnTo>
                    <a:pt x="18" y="164"/>
                  </a:lnTo>
                  <a:lnTo>
                    <a:pt x="12" y="164"/>
                  </a:lnTo>
                  <a:lnTo>
                    <a:pt x="0" y="164"/>
                  </a:lnTo>
                  <a:lnTo>
                    <a:pt x="12" y="143"/>
                  </a:lnTo>
                  <a:lnTo>
                    <a:pt x="24" y="127"/>
                  </a:lnTo>
                  <a:lnTo>
                    <a:pt x="42" y="116"/>
                  </a:lnTo>
                  <a:lnTo>
                    <a:pt x="66" y="100"/>
                  </a:lnTo>
                  <a:lnTo>
                    <a:pt x="54" y="90"/>
                  </a:lnTo>
                  <a:lnTo>
                    <a:pt x="54" y="79"/>
                  </a:lnTo>
                  <a:lnTo>
                    <a:pt x="66" y="74"/>
                  </a:lnTo>
                  <a:lnTo>
                    <a:pt x="66" y="63"/>
                  </a:lnTo>
                  <a:lnTo>
                    <a:pt x="66" y="53"/>
                  </a:lnTo>
                  <a:lnTo>
                    <a:pt x="72" y="43"/>
                  </a:lnTo>
                  <a:lnTo>
                    <a:pt x="89" y="48"/>
                  </a:lnTo>
                  <a:lnTo>
                    <a:pt x="102" y="48"/>
                  </a:lnTo>
                  <a:lnTo>
                    <a:pt x="108" y="48"/>
                  </a:lnTo>
                  <a:lnTo>
                    <a:pt x="133" y="33"/>
                  </a:lnTo>
                  <a:lnTo>
                    <a:pt x="151" y="17"/>
                  </a:lnTo>
                  <a:lnTo>
                    <a:pt x="181" y="0"/>
                  </a:lnTo>
                  <a:lnTo>
                    <a:pt x="181" y="59"/>
                  </a:lnTo>
                  <a:close/>
                </a:path>
              </a:pathLst>
            </a:custGeom>
            <a:solidFill>
              <a:srgbClr val="B2B2B2"/>
            </a:solidFill>
            <a:ln>
              <a:noFill/>
            </a:ln>
            <a:extLst>
              <a:ext uri="{91240B29-F687-4f45-9708-019B960494DF}">
                <a14:hiddenLine xmlns:a14="http://schemas.microsoft.com/office/drawing/2010/main" w="9525">
                  <a:solidFill>
                    <a:srgbClr val="B5BAAF"/>
                  </a:solidFill>
                  <a:prstDash val="solid"/>
                  <a:round/>
                  <a:headEnd/>
                  <a:tailEnd/>
                </a14:hiddenLine>
              </a:ext>
            </a:extLst>
          </p:spPr>
          <p:txBody>
            <a:bodyPr/>
            <a:lstStyle/>
            <a:p>
              <a:endParaRPr lang="da-DK"/>
            </a:p>
          </p:txBody>
        </p:sp>
        <p:sp>
          <p:nvSpPr>
            <p:cNvPr id="983178" name="Freeform 138"/>
            <p:cNvSpPr>
              <a:spLocks/>
            </p:cNvSpPr>
            <p:nvPr/>
          </p:nvSpPr>
          <p:spPr bwMode="auto">
            <a:xfrm>
              <a:off x="3724" y="2825"/>
              <a:ext cx="159" cy="236"/>
            </a:xfrm>
            <a:custGeom>
              <a:avLst/>
              <a:gdLst>
                <a:gd name="T0" fmla="*/ 27 w 113"/>
                <a:gd name="T1" fmla="*/ 117 h 167"/>
                <a:gd name="T2" fmla="*/ 33 w 113"/>
                <a:gd name="T3" fmla="*/ 117 h 167"/>
                <a:gd name="T4" fmla="*/ 48 w 113"/>
                <a:gd name="T5" fmla="*/ 117 h 167"/>
                <a:gd name="T6" fmla="*/ 72 w 113"/>
                <a:gd name="T7" fmla="*/ 116 h 167"/>
                <a:gd name="T8" fmla="*/ 88 w 113"/>
                <a:gd name="T9" fmla="*/ 115 h 167"/>
                <a:gd name="T10" fmla="*/ 94 w 113"/>
                <a:gd name="T11" fmla="*/ 114 h 167"/>
                <a:gd name="T12" fmla="*/ 99 w 113"/>
                <a:gd name="T13" fmla="*/ 113 h 167"/>
                <a:gd name="T14" fmla="*/ 103 w 113"/>
                <a:gd name="T15" fmla="*/ 110 h 167"/>
                <a:gd name="T16" fmla="*/ 106 w 113"/>
                <a:gd name="T17" fmla="*/ 108 h 167"/>
                <a:gd name="T18" fmla="*/ 108 w 113"/>
                <a:gd name="T19" fmla="*/ 106 h 167"/>
                <a:gd name="T20" fmla="*/ 110 w 113"/>
                <a:gd name="T21" fmla="*/ 104 h 167"/>
                <a:gd name="T22" fmla="*/ 112 w 113"/>
                <a:gd name="T23" fmla="*/ 101 h 167"/>
                <a:gd name="T24" fmla="*/ 113 w 113"/>
                <a:gd name="T25" fmla="*/ 96 h 167"/>
                <a:gd name="T26" fmla="*/ 113 w 113"/>
                <a:gd name="T27" fmla="*/ 90 h 167"/>
                <a:gd name="T28" fmla="*/ 112 w 113"/>
                <a:gd name="T29" fmla="*/ 83 h 167"/>
                <a:gd name="T30" fmla="*/ 112 w 113"/>
                <a:gd name="T31" fmla="*/ 75 h 167"/>
                <a:gd name="T32" fmla="*/ 111 w 113"/>
                <a:gd name="T33" fmla="*/ 66 h 167"/>
                <a:gd name="T34" fmla="*/ 111 w 113"/>
                <a:gd name="T35" fmla="*/ 58 h 167"/>
                <a:gd name="T36" fmla="*/ 110 w 113"/>
                <a:gd name="T37" fmla="*/ 54 h 167"/>
                <a:gd name="T38" fmla="*/ 108 w 113"/>
                <a:gd name="T39" fmla="*/ 49 h 167"/>
                <a:gd name="T40" fmla="*/ 105 w 113"/>
                <a:gd name="T41" fmla="*/ 45 h 167"/>
                <a:gd name="T42" fmla="*/ 102 w 113"/>
                <a:gd name="T43" fmla="*/ 40 h 167"/>
                <a:gd name="T44" fmla="*/ 98 w 113"/>
                <a:gd name="T45" fmla="*/ 36 h 167"/>
                <a:gd name="T46" fmla="*/ 91 w 113"/>
                <a:gd name="T47" fmla="*/ 29 h 167"/>
                <a:gd name="T48" fmla="*/ 80 w 113"/>
                <a:gd name="T49" fmla="*/ 21 h 167"/>
                <a:gd name="T50" fmla="*/ 69 w 113"/>
                <a:gd name="T51" fmla="*/ 13 h 167"/>
                <a:gd name="T52" fmla="*/ 57 w 113"/>
                <a:gd name="T53" fmla="*/ 7 h 167"/>
                <a:gd name="T54" fmla="*/ 46 w 113"/>
                <a:gd name="T55" fmla="*/ 3 h 167"/>
                <a:gd name="T56" fmla="*/ 37 w 113"/>
                <a:gd name="T57" fmla="*/ 0 h 167"/>
                <a:gd name="T58" fmla="*/ 29 w 113"/>
                <a:gd name="T59" fmla="*/ 1 h 167"/>
                <a:gd name="T60" fmla="*/ 21 w 113"/>
                <a:gd name="T61" fmla="*/ 4 h 167"/>
                <a:gd name="T62" fmla="*/ 15 w 113"/>
                <a:gd name="T63" fmla="*/ 10 h 167"/>
                <a:gd name="T64" fmla="*/ 10 w 113"/>
                <a:gd name="T65" fmla="*/ 17 h 167"/>
                <a:gd name="T66" fmla="*/ 6 w 113"/>
                <a:gd name="T67" fmla="*/ 26 h 167"/>
                <a:gd name="T68" fmla="*/ 3 w 113"/>
                <a:gd name="T69" fmla="*/ 37 h 167"/>
                <a:gd name="T70" fmla="*/ 1 w 113"/>
                <a:gd name="T71" fmla="*/ 47 h 167"/>
                <a:gd name="T72" fmla="*/ 0 w 113"/>
                <a:gd name="T73" fmla="*/ 60 h 167"/>
                <a:gd name="T74" fmla="*/ 0 w 113"/>
                <a:gd name="T75" fmla="*/ 71 h 167"/>
                <a:gd name="T76" fmla="*/ 1 w 113"/>
                <a:gd name="T77" fmla="*/ 82 h 167"/>
                <a:gd name="T78" fmla="*/ 3 w 113"/>
                <a:gd name="T79" fmla="*/ 92 h 167"/>
                <a:gd name="T80" fmla="*/ 6 w 113"/>
                <a:gd name="T81" fmla="*/ 101 h 167"/>
                <a:gd name="T82" fmla="*/ 11 w 113"/>
                <a:gd name="T83" fmla="*/ 108 h 167"/>
                <a:gd name="T84" fmla="*/ 16 w 113"/>
                <a:gd name="T85" fmla="*/ 113 h 167"/>
                <a:gd name="T86" fmla="*/ 22 w 113"/>
                <a:gd name="T87" fmla="*/ 116 h 167"/>
                <a:gd name="T88" fmla="*/ 26 w 113"/>
                <a:gd name="T89" fmla="*/ 11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67">
                  <a:moveTo>
                    <a:pt x="26" y="116"/>
                  </a:moveTo>
                  <a:lnTo>
                    <a:pt x="27" y="117"/>
                  </a:lnTo>
                  <a:lnTo>
                    <a:pt x="30" y="117"/>
                  </a:lnTo>
                  <a:lnTo>
                    <a:pt x="33" y="117"/>
                  </a:lnTo>
                  <a:lnTo>
                    <a:pt x="38" y="117"/>
                  </a:lnTo>
                  <a:lnTo>
                    <a:pt x="48" y="117"/>
                  </a:lnTo>
                  <a:lnTo>
                    <a:pt x="60" y="117"/>
                  </a:lnTo>
                  <a:lnTo>
                    <a:pt x="72" y="116"/>
                  </a:lnTo>
                  <a:lnTo>
                    <a:pt x="83" y="115"/>
                  </a:lnTo>
                  <a:lnTo>
                    <a:pt x="88" y="115"/>
                  </a:lnTo>
                  <a:lnTo>
                    <a:pt x="92" y="114"/>
                  </a:lnTo>
                  <a:lnTo>
                    <a:pt x="94" y="114"/>
                  </a:lnTo>
                  <a:lnTo>
                    <a:pt x="97" y="113"/>
                  </a:lnTo>
                  <a:lnTo>
                    <a:pt x="99" y="113"/>
                  </a:lnTo>
                  <a:lnTo>
                    <a:pt x="101" y="112"/>
                  </a:lnTo>
                  <a:lnTo>
                    <a:pt x="103" y="110"/>
                  </a:lnTo>
                  <a:lnTo>
                    <a:pt x="104" y="109"/>
                  </a:lnTo>
                  <a:lnTo>
                    <a:pt x="106" y="108"/>
                  </a:lnTo>
                  <a:lnTo>
                    <a:pt x="107" y="107"/>
                  </a:lnTo>
                  <a:lnTo>
                    <a:pt x="108" y="106"/>
                  </a:lnTo>
                  <a:lnTo>
                    <a:pt x="109" y="104"/>
                  </a:lnTo>
                  <a:lnTo>
                    <a:pt x="110" y="104"/>
                  </a:lnTo>
                  <a:lnTo>
                    <a:pt x="111" y="102"/>
                  </a:lnTo>
                  <a:lnTo>
                    <a:pt x="112" y="101"/>
                  </a:lnTo>
                  <a:lnTo>
                    <a:pt x="112" y="99"/>
                  </a:lnTo>
                  <a:lnTo>
                    <a:pt x="113" y="96"/>
                  </a:lnTo>
                  <a:lnTo>
                    <a:pt x="113" y="94"/>
                  </a:lnTo>
                  <a:lnTo>
                    <a:pt x="113" y="90"/>
                  </a:lnTo>
                  <a:lnTo>
                    <a:pt x="113" y="87"/>
                  </a:lnTo>
                  <a:lnTo>
                    <a:pt x="112" y="83"/>
                  </a:lnTo>
                  <a:lnTo>
                    <a:pt x="112" y="79"/>
                  </a:lnTo>
                  <a:lnTo>
                    <a:pt x="112" y="75"/>
                  </a:lnTo>
                  <a:lnTo>
                    <a:pt x="111" y="71"/>
                  </a:lnTo>
                  <a:lnTo>
                    <a:pt x="111" y="66"/>
                  </a:lnTo>
                  <a:lnTo>
                    <a:pt x="111" y="62"/>
                  </a:lnTo>
                  <a:lnTo>
                    <a:pt x="111" y="58"/>
                  </a:lnTo>
                  <a:lnTo>
                    <a:pt x="110" y="56"/>
                  </a:lnTo>
                  <a:lnTo>
                    <a:pt x="110" y="54"/>
                  </a:lnTo>
                  <a:lnTo>
                    <a:pt x="109" y="52"/>
                  </a:lnTo>
                  <a:lnTo>
                    <a:pt x="108" y="49"/>
                  </a:lnTo>
                  <a:lnTo>
                    <a:pt x="106" y="47"/>
                  </a:lnTo>
                  <a:lnTo>
                    <a:pt x="105" y="45"/>
                  </a:lnTo>
                  <a:lnTo>
                    <a:pt x="104" y="43"/>
                  </a:lnTo>
                  <a:lnTo>
                    <a:pt x="102" y="40"/>
                  </a:lnTo>
                  <a:lnTo>
                    <a:pt x="100" y="38"/>
                  </a:lnTo>
                  <a:lnTo>
                    <a:pt x="98" y="36"/>
                  </a:lnTo>
                  <a:lnTo>
                    <a:pt x="96" y="33"/>
                  </a:lnTo>
                  <a:lnTo>
                    <a:pt x="91" y="29"/>
                  </a:lnTo>
                  <a:lnTo>
                    <a:pt x="86" y="24"/>
                  </a:lnTo>
                  <a:lnTo>
                    <a:pt x="80" y="21"/>
                  </a:lnTo>
                  <a:lnTo>
                    <a:pt x="75" y="17"/>
                  </a:lnTo>
                  <a:lnTo>
                    <a:pt x="69" y="13"/>
                  </a:lnTo>
                  <a:lnTo>
                    <a:pt x="62" y="10"/>
                  </a:lnTo>
                  <a:lnTo>
                    <a:pt x="57" y="7"/>
                  </a:lnTo>
                  <a:lnTo>
                    <a:pt x="51" y="4"/>
                  </a:lnTo>
                  <a:lnTo>
                    <a:pt x="46" y="3"/>
                  </a:lnTo>
                  <a:lnTo>
                    <a:pt x="41" y="1"/>
                  </a:lnTo>
                  <a:lnTo>
                    <a:pt x="37" y="0"/>
                  </a:lnTo>
                  <a:lnTo>
                    <a:pt x="32" y="0"/>
                  </a:lnTo>
                  <a:lnTo>
                    <a:pt x="29" y="1"/>
                  </a:lnTo>
                  <a:lnTo>
                    <a:pt x="25" y="2"/>
                  </a:lnTo>
                  <a:lnTo>
                    <a:pt x="21" y="4"/>
                  </a:lnTo>
                  <a:lnTo>
                    <a:pt x="18" y="6"/>
                  </a:lnTo>
                  <a:lnTo>
                    <a:pt x="15" y="10"/>
                  </a:lnTo>
                  <a:lnTo>
                    <a:pt x="13" y="13"/>
                  </a:lnTo>
                  <a:lnTo>
                    <a:pt x="10" y="17"/>
                  </a:lnTo>
                  <a:lnTo>
                    <a:pt x="8" y="21"/>
                  </a:lnTo>
                  <a:lnTo>
                    <a:pt x="6" y="26"/>
                  </a:lnTo>
                  <a:lnTo>
                    <a:pt x="5" y="31"/>
                  </a:lnTo>
                  <a:lnTo>
                    <a:pt x="3" y="37"/>
                  </a:lnTo>
                  <a:lnTo>
                    <a:pt x="2" y="42"/>
                  </a:lnTo>
                  <a:lnTo>
                    <a:pt x="1" y="47"/>
                  </a:lnTo>
                  <a:lnTo>
                    <a:pt x="1" y="54"/>
                  </a:lnTo>
                  <a:lnTo>
                    <a:pt x="0" y="60"/>
                  </a:lnTo>
                  <a:lnTo>
                    <a:pt x="0" y="65"/>
                  </a:lnTo>
                  <a:lnTo>
                    <a:pt x="0" y="71"/>
                  </a:lnTo>
                  <a:lnTo>
                    <a:pt x="1" y="77"/>
                  </a:lnTo>
                  <a:lnTo>
                    <a:pt x="1" y="82"/>
                  </a:lnTo>
                  <a:lnTo>
                    <a:pt x="2" y="87"/>
                  </a:lnTo>
                  <a:lnTo>
                    <a:pt x="3" y="92"/>
                  </a:lnTo>
                  <a:lnTo>
                    <a:pt x="5" y="96"/>
                  </a:lnTo>
                  <a:lnTo>
                    <a:pt x="6" y="101"/>
                  </a:lnTo>
                  <a:lnTo>
                    <a:pt x="8" y="104"/>
                  </a:lnTo>
                  <a:lnTo>
                    <a:pt x="11" y="108"/>
                  </a:lnTo>
                  <a:lnTo>
                    <a:pt x="13" y="111"/>
                  </a:lnTo>
                  <a:lnTo>
                    <a:pt x="16" y="113"/>
                  </a:lnTo>
                  <a:lnTo>
                    <a:pt x="19" y="115"/>
                  </a:lnTo>
                  <a:lnTo>
                    <a:pt x="22" y="116"/>
                  </a:lnTo>
                  <a:lnTo>
                    <a:pt x="84" y="167"/>
                  </a:lnTo>
                  <a:lnTo>
                    <a:pt x="26" y="1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79" name="Freeform 139"/>
            <p:cNvSpPr>
              <a:spLocks/>
            </p:cNvSpPr>
            <p:nvPr/>
          </p:nvSpPr>
          <p:spPr bwMode="auto">
            <a:xfrm>
              <a:off x="3790" y="2972"/>
              <a:ext cx="105" cy="120"/>
            </a:xfrm>
            <a:custGeom>
              <a:avLst/>
              <a:gdLst>
                <a:gd name="T0" fmla="*/ 57 w 74"/>
                <a:gd name="T1" fmla="*/ 4 h 85"/>
                <a:gd name="T2" fmla="*/ 60 w 74"/>
                <a:gd name="T3" fmla="*/ 9 h 85"/>
                <a:gd name="T4" fmla="*/ 65 w 74"/>
                <a:gd name="T5" fmla="*/ 14 h 85"/>
                <a:gd name="T6" fmla="*/ 69 w 74"/>
                <a:gd name="T7" fmla="*/ 18 h 85"/>
                <a:gd name="T8" fmla="*/ 72 w 74"/>
                <a:gd name="T9" fmla="*/ 22 h 85"/>
                <a:gd name="T10" fmla="*/ 73 w 74"/>
                <a:gd name="T11" fmla="*/ 25 h 85"/>
                <a:gd name="T12" fmla="*/ 74 w 74"/>
                <a:gd name="T13" fmla="*/ 31 h 85"/>
                <a:gd name="T14" fmla="*/ 74 w 74"/>
                <a:gd name="T15" fmla="*/ 39 h 85"/>
                <a:gd name="T16" fmla="*/ 73 w 74"/>
                <a:gd name="T17" fmla="*/ 47 h 85"/>
                <a:gd name="T18" fmla="*/ 72 w 74"/>
                <a:gd name="T19" fmla="*/ 52 h 85"/>
                <a:gd name="T20" fmla="*/ 72 w 74"/>
                <a:gd name="T21" fmla="*/ 56 h 85"/>
                <a:gd name="T22" fmla="*/ 69 w 74"/>
                <a:gd name="T23" fmla="*/ 60 h 85"/>
                <a:gd name="T24" fmla="*/ 66 w 74"/>
                <a:gd name="T25" fmla="*/ 63 h 85"/>
                <a:gd name="T26" fmla="*/ 62 w 74"/>
                <a:gd name="T27" fmla="*/ 67 h 85"/>
                <a:gd name="T28" fmla="*/ 52 w 74"/>
                <a:gd name="T29" fmla="*/ 74 h 85"/>
                <a:gd name="T30" fmla="*/ 42 w 74"/>
                <a:gd name="T31" fmla="*/ 80 h 85"/>
                <a:gd name="T32" fmla="*/ 33 w 74"/>
                <a:gd name="T33" fmla="*/ 83 h 85"/>
                <a:gd name="T34" fmla="*/ 28 w 74"/>
                <a:gd name="T35" fmla="*/ 85 h 85"/>
                <a:gd name="T36" fmla="*/ 25 w 74"/>
                <a:gd name="T37" fmla="*/ 85 h 85"/>
                <a:gd name="T38" fmla="*/ 20 w 74"/>
                <a:gd name="T39" fmla="*/ 84 h 85"/>
                <a:gd name="T40" fmla="*/ 17 w 74"/>
                <a:gd name="T41" fmla="*/ 83 h 85"/>
                <a:gd name="T42" fmla="*/ 15 w 74"/>
                <a:gd name="T43" fmla="*/ 82 h 85"/>
                <a:gd name="T44" fmla="*/ 12 w 74"/>
                <a:gd name="T45" fmla="*/ 80 h 85"/>
                <a:gd name="T46" fmla="*/ 9 w 74"/>
                <a:gd name="T47" fmla="*/ 76 h 85"/>
                <a:gd name="T48" fmla="*/ 7 w 74"/>
                <a:gd name="T49" fmla="*/ 72 h 85"/>
                <a:gd name="T50" fmla="*/ 5 w 74"/>
                <a:gd name="T51" fmla="*/ 66 h 85"/>
                <a:gd name="T52" fmla="*/ 2 w 74"/>
                <a:gd name="T53" fmla="*/ 58 h 85"/>
                <a:gd name="T54" fmla="*/ 0 w 74"/>
                <a:gd name="T55" fmla="*/ 50 h 85"/>
                <a:gd name="T56" fmla="*/ 0 w 74"/>
                <a:gd name="T57" fmla="*/ 44 h 85"/>
                <a:gd name="T58" fmla="*/ 0 w 74"/>
                <a:gd name="T59" fmla="*/ 39 h 85"/>
                <a:gd name="T60" fmla="*/ 2 w 74"/>
                <a:gd name="T61" fmla="*/ 32 h 85"/>
                <a:gd name="T62" fmla="*/ 5 w 74"/>
                <a:gd name="T63" fmla="*/ 25 h 85"/>
                <a:gd name="T64" fmla="*/ 7 w 74"/>
                <a:gd name="T65" fmla="*/ 19 h 85"/>
                <a:gd name="T66" fmla="*/ 9 w 74"/>
                <a:gd name="T67" fmla="*/ 15 h 85"/>
                <a:gd name="T68" fmla="*/ 12 w 74"/>
                <a:gd name="T69" fmla="*/ 11 h 85"/>
                <a:gd name="T70" fmla="*/ 17 w 74"/>
                <a:gd name="T71" fmla="*/ 7 h 85"/>
                <a:gd name="T72" fmla="*/ 23 w 74"/>
                <a:gd name="T73" fmla="*/ 3 h 85"/>
                <a:gd name="T74" fmla="*/ 29 w 74"/>
                <a:gd name="T75" fmla="*/ 0 h 85"/>
                <a:gd name="T76" fmla="*/ 33 w 74"/>
                <a:gd name="T77" fmla="*/ 0 h 85"/>
                <a:gd name="T78" fmla="*/ 46 w 74"/>
                <a:gd name="T79" fmla="*/ 0 h 85"/>
                <a:gd name="T80" fmla="*/ 55 w 74"/>
                <a:gd name="T81" fmla="*/ 1 h 85"/>
                <a:gd name="T82" fmla="*/ 57 w 74"/>
                <a:gd name="T83"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85">
                  <a:moveTo>
                    <a:pt x="56" y="1"/>
                  </a:moveTo>
                  <a:lnTo>
                    <a:pt x="57" y="4"/>
                  </a:lnTo>
                  <a:lnTo>
                    <a:pt x="59" y="6"/>
                  </a:lnTo>
                  <a:lnTo>
                    <a:pt x="60" y="9"/>
                  </a:lnTo>
                  <a:lnTo>
                    <a:pt x="62" y="11"/>
                  </a:lnTo>
                  <a:lnTo>
                    <a:pt x="65" y="14"/>
                  </a:lnTo>
                  <a:lnTo>
                    <a:pt x="68" y="17"/>
                  </a:lnTo>
                  <a:lnTo>
                    <a:pt x="69" y="18"/>
                  </a:lnTo>
                  <a:lnTo>
                    <a:pt x="70" y="20"/>
                  </a:lnTo>
                  <a:lnTo>
                    <a:pt x="72" y="22"/>
                  </a:lnTo>
                  <a:lnTo>
                    <a:pt x="72" y="24"/>
                  </a:lnTo>
                  <a:lnTo>
                    <a:pt x="73" y="25"/>
                  </a:lnTo>
                  <a:lnTo>
                    <a:pt x="74" y="28"/>
                  </a:lnTo>
                  <a:lnTo>
                    <a:pt x="74" y="31"/>
                  </a:lnTo>
                  <a:lnTo>
                    <a:pt x="74" y="33"/>
                  </a:lnTo>
                  <a:lnTo>
                    <a:pt x="74" y="39"/>
                  </a:lnTo>
                  <a:lnTo>
                    <a:pt x="73" y="45"/>
                  </a:lnTo>
                  <a:lnTo>
                    <a:pt x="73" y="47"/>
                  </a:lnTo>
                  <a:lnTo>
                    <a:pt x="73" y="49"/>
                  </a:lnTo>
                  <a:lnTo>
                    <a:pt x="72" y="52"/>
                  </a:lnTo>
                  <a:lnTo>
                    <a:pt x="72" y="54"/>
                  </a:lnTo>
                  <a:lnTo>
                    <a:pt x="72" y="56"/>
                  </a:lnTo>
                  <a:lnTo>
                    <a:pt x="71" y="58"/>
                  </a:lnTo>
                  <a:lnTo>
                    <a:pt x="69" y="60"/>
                  </a:lnTo>
                  <a:lnTo>
                    <a:pt x="68" y="61"/>
                  </a:lnTo>
                  <a:lnTo>
                    <a:pt x="66" y="63"/>
                  </a:lnTo>
                  <a:lnTo>
                    <a:pt x="64" y="66"/>
                  </a:lnTo>
                  <a:lnTo>
                    <a:pt x="62" y="67"/>
                  </a:lnTo>
                  <a:lnTo>
                    <a:pt x="59" y="69"/>
                  </a:lnTo>
                  <a:lnTo>
                    <a:pt x="52" y="74"/>
                  </a:lnTo>
                  <a:lnTo>
                    <a:pt x="45" y="78"/>
                  </a:lnTo>
                  <a:lnTo>
                    <a:pt x="42" y="80"/>
                  </a:lnTo>
                  <a:lnTo>
                    <a:pt x="38" y="82"/>
                  </a:lnTo>
                  <a:lnTo>
                    <a:pt x="33" y="83"/>
                  </a:lnTo>
                  <a:lnTo>
                    <a:pt x="30" y="84"/>
                  </a:lnTo>
                  <a:lnTo>
                    <a:pt x="28" y="85"/>
                  </a:lnTo>
                  <a:lnTo>
                    <a:pt x="26" y="85"/>
                  </a:lnTo>
                  <a:lnTo>
                    <a:pt x="25" y="85"/>
                  </a:lnTo>
                  <a:lnTo>
                    <a:pt x="23" y="85"/>
                  </a:lnTo>
                  <a:lnTo>
                    <a:pt x="20" y="84"/>
                  </a:lnTo>
                  <a:lnTo>
                    <a:pt x="19" y="84"/>
                  </a:lnTo>
                  <a:lnTo>
                    <a:pt x="17" y="83"/>
                  </a:lnTo>
                  <a:lnTo>
                    <a:pt x="16" y="83"/>
                  </a:lnTo>
                  <a:lnTo>
                    <a:pt x="15" y="82"/>
                  </a:lnTo>
                  <a:lnTo>
                    <a:pt x="13" y="81"/>
                  </a:lnTo>
                  <a:lnTo>
                    <a:pt x="12" y="80"/>
                  </a:lnTo>
                  <a:lnTo>
                    <a:pt x="11" y="78"/>
                  </a:lnTo>
                  <a:lnTo>
                    <a:pt x="9" y="76"/>
                  </a:lnTo>
                  <a:lnTo>
                    <a:pt x="8" y="74"/>
                  </a:lnTo>
                  <a:lnTo>
                    <a:pt x="7" y="72"/>
                  </a:lnTo>
                  <a:lnTo>
                    <a:pt x="6" y="69"/>
                  </a:lnTo>
                  <a:lnTo>
                    <a:pt x="5" y="66"/>
                  </a:lnTo>
                  <a:lnTo>
                    <a:pt x="4" y="61"/>
                  </a:lnTo>
                  <a:lnTo>
                    <a:pt x="2" y="58"/>
                  </a:lnTo>
                  <a:lnTo>
                    <a:pt x="1" y="53"/>
                  </a:lnTo>
                  <a:lnTo>
                    <a:pt x="0" y="50"/>
                  </a:lnTo>
                  <a:lnTo>
                    <a:pt x="0" y="46"/>
                  </a:lnTo>
                  <a:lnTo>
                    <a:pt x="0" y="44"/>
                  </a:lnTo>
                  <a:lnTo>
                    <a:pt x="0" y="41"/>
                  </a:lnTo>
                  <a:lnTo>
                    <a:pt x="0" y="39"/>
                  </a:lnTo>
                  <a:lnTo>
                    <a:pt x="1" y="38"/>
                  </a:lnTo>
                  <a:lnTo>
                    <a:pt x="2" y="32"/>
                  </a:lnTo>
                  <a:lnTo>
                    <a:pt x="4" y="26"/>
                  </a:lnTo>
                  <a:lnTo>
                    <a:pt x="5" y="25"/>
                  </a:lnTo>
                  <a:lnTo>
                    <a:pt x="6" y="22"/>
                  </a:lnTo>
                  <a:lnTo>
                    <a:pt x="7" y="19"/>
                  </a:lnTo>
                  <a:lnTo>
                    <a:pt x="8" y="18"/>
                  </a:lnTo>
                  <a:lnTo>
                    <a:pt x="9" y="15"/>
                  </a:lnTo>
                  <a:lnTo>
                    <a:pt x="11" y="13"/>
                  </a:lnTo>
                  <a:lnTo>
                    <a:pt x="12" y="11"/>
                  </a:lnTo>
                  <a:lnTo>
                    <a:pt x="15" y="9"/>
                  </a:lnTo>
                  <a:lnTo>
                    <a:pt x="17" y="7"/>
                  </a:lnTo>
                  <a:lnTo>
                    <a:pt x="19" y="5"/>
                  </a:lnTo>
                  <a:lnTo>
                    <a:pt x="23" y="3"/>
                  </a:lnTo>
                  <a:lnTo>
                    <a:pt x="27" y="1"/>
                  </a:lnTo>
                  <a:lnTo>
                    <a:pt x="29" y="0"/>
                  </a:lnTo>
                  <a:lnTo>
                    <a:pt x="31" y="0"/>
                  </a:lnTo>
                  <a:lnTo>
                    <a:pt x="33" y="0"/>
                  </a:lnTo>
                  <a:lnTo>
                    <a:pt x="40" y="0"/>
                  </a:lnTo>
                  <a:lnTo>
                    <a:pt x="46" y="0"/>
                  </a:lnTo>
                  <a:lnTo>
                    <a:pt x="51" y="0"/>
                  </a:lnTo>
                  <a:lnTo>
                    <a:pt x="55" y="1"/>
                  </a:lnTo>
                  <a:lnTo>
                    <a:pt x="56" y="1"/>
                  </a:lnTo>
                  <a:lnTo>
                    <a:pt x="57" y="1"/>
                  </a:lnTo>
                  <a:lnTo>
                    <a:pt x="56"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0" name="Freeform 140"/>
            <p:cNvSpPr>
              <a:spLocks/>
            </p:cNvSpPr>
            <p:nvPr/>
          </p:nvSpPr>
          <p:spPr bwMode="auto">
            <a:xfrm>
              <a:off x="3915" y="2919"/>
              <a:ext cx="73" cy="89"/>
            </a:xfrm>
            <a:custGeom>
              <a:avLst/>
              <a:gdLst>
                <a:gd name="T0" fmla="*/ 17 w 52"/>
                <a:gd name="T1" fmla="*/ 10 h 63"/>
                <a:gd name="T2" fmla="*/ 11 w 52"/>
                <a:gd name="T3" fmla="*/ 16 h 63"/>
                <a:gd name="T4" fmla="*/ 6 w 52"/>
                <a:gd name="T5" fmla="*/ 22 h 63"/>
                <a:gd name="T6" fmla="*/ 2 w 52"/>
                <a:gd name="T7" fmla="*/ 26 h 63"/>
                <a:gd name="T8" fmla="*/ 1 w 52"/>
                <a:gd name="T9" fmla="*/ 28 h 63"/>
                <a:gd name="T10" fmla="*/ 0 w 52"/>
                <a:gd name="T11" fmla="*/ 33 h 63"/>
                <a:gd name="T12" fmla="*/ 0 w 52"/>
                <a:gd name="T13" fmla="*/ 37 h 63"/>
                <a:gd name="T14" fmla="*/ 2 w 52"/>
                <a:gd name="T15" fmla="*/ 47 h 63"/>
                <a:gd name="T16" fmla="*/ 2 w 52"/>
                <a:gd name="T17" fmla="*/ 51 h 63"/>
                <a:gd name="T18" fmla="*/ 3 w 52"/>
                <a:gd name="T19" fmla="*/ 52 h 63"/>
                <a:gd name="T20" fmla="*/ 6 w 52"/>
                <a:gd name="T21" fmla="*/ 53 h 63"/>
                <a:gd name="T22" fmla="*/ 15 w 52"/>
                <a:gd name="T23" fmla="*/ 53 h 63"/>
                <a:gd name="T24" fmla="*/ 18 w 52"/>
                <a:gd name="T25" fmla="*/ 54 h 63"/>
                <a:gd name="T26" fmla="*/ 22 w 52"/>
                <a:gd name="T27" fmla="*/ 56 h 63"/>
                <a:gd name="T28" fmla="*/ 29 w 52"/>
                <a:gd name="T29" fmla="*/ 61 h 63"/>
                <a:gd name="T30" fmla="*/ 32 w 52"/>
                <a:gd name="T31" fmla="*/ 63 h 63"/>
                <a:gd name="T32" fmla="*/ 34 w 52"/>
                <a:gd name="T33" fmla="*/ 63 h 63"/>
                <a:gd name="T34" fmla="*/ 35 w 52"/>
                <a:gd name="T35" fmla="*/ 61 h 63"/>
                <a:gd name="T36" fmla="*/ 38 w 52"/>
                <a:gd name="T37" fmla="*/ 56 h 63"/>
                <a:gd name="T38" fmla="*/ 43 w 52"/>
                <a:gd name="T39" fmla="*/ 51 h 63"/>
                <a:gd name="T40" fmla="*/ 46 w 52"/>
                <a:gd name="T41" fmla="*/ 47 h 63"/>
                <a:gd name="T42" fmla="*/ 50 w 52"/>
                <a:gd name="T43" fmla="*/ 42 h 63"/>
                <a:gd name="T44" fmla="*/ 52 w 52"/>
                <a:gd name="T45" fmla="*/ 37 h 63"/>
                <a:gd name="T46" fmla="*/ 52 w 52"/>
                <a:gd name="T47" fmla="*/ 32 h 63"/>
                <a:gd name="T48" fmla="*/ 52 w 52"/>
                <a:gd name="T49" fmla="*/ 26 h 63"/>
                <a:gd name="T50" fmla="*/ 50 w 52"/>
                <a:gd name="T51" fmla="*/ 21 h 63"/>
                <a:gd name="T52" fmla="*/ 49 w 52"/>
                <a:gd name="T53" fmla="*/ 17 h 63"/>
                <a:gd name="T54" fmla="*/ 47 w 52"/>
                <a:gd name="T55" fmla="*/ 14 h 63"/>
                <a:gd name="T56" fmla="*/ 43 w 52"/>
                <a:gd name="T57" fmla="*/ 6 h 63"/>
                <a:gd name="T58" fmla="*/ 41 w 52"/>
                <a:gd name="T59" fmla="*/ 5 h 63"/>
                <a:gd name="T60" fmla="*/ 38 w 52"/>
                <a:gd name="T61" fmla="*/ 4 h 63"/>
                <a:gd name="T62" fmla="*/ 34 w 52"/>
                <a:gd name="T63" fmla="*/ 1 h 63"/>
                <a:gd name="T64" fmla="*/ 31 w 52"/>
                <a:gd name="T65" fmla="*/ 0 h 63"/>
                <a:gd name="T66" fmla="*/ 28 w 52"/>
                <a:gd name="T67" fmla="*/ 1 h 63"/>
                <a:gd name="T68" fmla="*/ 25 w 52"/>
                <a:gd name="T69" fmla="*/ 1 h 63"/>
                <a:gd name="T70" fmla="*/ 22 w 52"/>
                <a:gd name="T71" fmla="*/ 3 h 63"/>
                <a:gd name="T72" fmla="*/ 18 w 52"/>
                <a:gd name="T73" fmla="*/ 5 h 63"/>
                <a:gd name="T74" fmla="*/ 16 w 52"/>
                <a:gd name="T7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3">
                  <a:moveTo>
                    <a:pt x="18" y="8"/>
                  </a:moveTo>
                  <a:lnTo>
                    <a:pt x="17" y="10"/>
                  </a:lnTo>
                  <a:lnTo>
                    <a:pt x="15" y="13"/>
                  </a:lnTo>
                  <a:lnTo>
                    <a:pt x="11" y="16"/>
                  </a:lnTo>
                  <a:lnTo>
                    <a:pt x="8" y="19"/>
                  </a:lnTo>
                  <a:lnTo>
                    <a:pt x="6" y="22"/>
                  </a:lnTo>
                  <a:lnTo>
                    <a:pt x="3" y="24"/>
                  </a:lnTo>
                  <a:lnTo>
                    <a:pt x="2" y="26"/>
                  </a:lnTo>
                  <a:lnTo>
                    <a:pt x="1" y="27"/>
                  </a:lnTo>
                  <a:lnTo>
                    <a:pt x="1" y="28"/>
                  </a:lnTo>
                  <a:lnTo>
                    <a:pt x="1" y="30"/>
                  </a:lnTo>
                  <a:lnTo>
                    <a:pt x="0" y="33"/>
                  </a:lnTo>
                  <a:lnTo>
                    <a:pt x="0" y="35"/>
                  </a:lnTo>
                  <a:lnTo>
                    <a:pt x="0" y="37"/>
                  </a:lnTo>
                  <a:lnTo>
                    <a:pt x="1" y="42"/>
                  </a:lnTo>
                  <a:lnTo>
                    <a:pt x="2" y="47"/>
                  </a:lnTo>
                  <a:lnTo>
                    <a:pt x="2" y="50"/>
                  </a:lnTo>
                  <a:lnTo>
                    <a:pt x="2" y="51"/>
                  </a:lnTo>
                  <a:lnTo>
                    <a:pt x="3" y="51"/>
                  </a:lnTo>
                  <a:lnTo>
                    <a:pt x="3" y="52"/>
                  </a:lnTo>
                  <a:lnTo>
                    <a:pt x="5" y="53"/>
                  </a:lnTo>
                  <a:lnTo>
                    <a:pt x="6" y="53"/>
                  </a:lnTo>
                  <a:lnTo>
                    <a:pt x="10" y="53"/>
                  </a:lnTo>
                  <a:lnTo>
                    <a:pt x="15" y="53"/>
                  </a:lnTo>
                  <a:lnTo>
                    <a:pt x="16" y="54"/>
                  </a:lnTo>
                  <a:lnTo>
                    <a:pt x="18" y="54"/>
                  </a:lnTo>
                  <a:lnTo>
                    <a:pt x="20" y="55"/>
                  </a:lnTo>
                  <a:lnTo>
                    <a:pt x="22" y="56"/>
                  </a:lnTo>
                  <a:lnTo>
                    <a:pt x="26" y="58"/>
                  </a:lnTo>
                  <a:lnTo>
                    <a:pt x="29" y="61"/>
                  </a:lnTo>
                  <a:lnTo>
                    <a:pt x="30" y="62"/>
                  </a:lnTo>
                  <a:lnTo>
                    <a:pt x="32" y="63"/>
                  </a:lnTo>
                  <a:lnTo>
                    <a:pt x="33" y="63"/>
                  </a:lnTo>
                  <a:lnTo>
                    <a:pt x="34" y="63"/>
                  </a:lnTo>
                  <a:lnTo>
                    <a:pt x="34" y="62"/>
                  </a:lnTo>
                  <a:lnTo>
                    <a:pt x="35" y="61"/>
                  </a:lnTo>
                  <a:lnTo>
                    <a:pt x="36" y="59"/>
                  </a:lnTo>
                  <a:lnTo>
                    <a:pt x="38" y="56"/>
                  </a:lnTo>
                  <a:lnTo>
                    <a:pt x="41" y="53"/>
                  </a:lnTo>
                  <a:lnTo>
                    <a:pt x="43" y="51"/>
                  </a:lnTo>
                  <a:lnTo>
                    <a:pt x="44" y="49"/>
                  </a:lnTo>
                  <a:lnTo>
                    <a:pt x="46" y="47"/>
                  </a:lnTo>
                  <a:lnTo>
                    <a:pt x="49" y="44"/>
                  </a:lnTo>
                  <a:lnTo>
                    <a:pt x="50" y="42"/>
                  </a:lnTo>
                  <a:lnTo>
                    <a:pt x="51" y="40"/>
                  </a:lnTo>
                  <a:lnTo>
                    <a:pt x="52" y="37"/>
                  </a:lnTo>
                  <a:lnTo>
                    <a:pt x="52" y="35"/>
                  </a:lnTo>
                  <a:lnTo>
                    <a:pt x="52" y="32"/>
                  </a:lnTo>
                  <a:lnTo>
                    <a:pt x="52" y="29"/>
                  </a:lnTo>
                  <a:lnTo>
                    <a:pt x="52" y="26"/>
                  </a:lnTo>
                  <a:lnTo>
                    <a:pt x="51" y="24"/>
                  </a:lnTo>
                  <a:lnTo>
                    <a:pt x="50" y="21"/>
                  </a:lnTo>
                  <a:lnTo>
                    <a:pt x="50" y="19"/>
                  </a:lnTo>
                  <a:lnTo>
                    <a:pt x="49" y="17"/>
                  </a:lnTo>
                  <a:lnTo>
                    <a:pt x="48" y="16"/>
                  </a:lnTo>
                  <a:lnTo>
                    <a:pt x="47" y="14"/>
                  </a:lnTo>
                  <a:lnTo>
                    <a:pt x="44" y="10"/>
                  </a:lnTo>
                  <a:lnTo>
                    <a:pt x="43" y="6"/>
                  </a:lnTo>
                  <a:lnTo>
                    <a:pt x="42" y="6"/>
                  </a:lnTo>
                  <a:lnTo>
                    <a:pt x="41" y="5"/>
                  </a:lnTo>
                  <a:lnTo>
                    <a:pt x="40" y="5"/>
                  </a:lnTo>
                  <a:lnTo>
                    <a:pt x="38" y="4"/>
                  </a:lnTo>
                  <a:lnTo>
                    <a:pt x="35" y="2"/>
                  </a:lnTo>
                  <a:lnTo>
                    <a:pt x="34" y="1"/>
                  </a:lnTo>
                  <a:lnTo>
                    <a:pt x="32" y="0"/>
                  </a:lnTo>
                  <a:lnTo>
                    <a:pt x="31" y="0"/>
                  </a:lnTo>
                  <a:lnTo>
                    <a:pt x="29" y="0"/>
                  </a:lnTo>
                  <a:lnTo>
                    <a:pt x="28" y="1"/>
                  </a:lnTo>
                  <a:lnTo>
                    <a:pt x="26" y="1"/>
                  </a:lnTo>
                  <a:lnTo>
                    <a:pt x="25" y="1"/>
                  </a:lnTo>
                  <a:lnTo>
                    <a:pt x="23" y="2"/>
                  </a:lnTo>
                  <a:lnTo>
                    <a:pt x="22" y="3"/>
                  </a:lnTo>
                  <a:lnTo>
                    <a:pt x="20" y="5"/>
                  </a:lnTo>
                  <a:lnTo>
                    <a:pt x="18" y="5"/>
                  </a:lnTo>
                  <a:lnTo>
                    <a:pt x="17" y="7"/>
                  </a:lnTo>
                  <a:lnTo>
                    <a:pt x="16" y="9"/>
                  </a:lnTo>
                  <a:lnTo>
                    <a:pt x="18" y="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1" name="Freeform 141"/>
            <p:cNvSpPr>
              <a:spLocks/>
            </p:cNvSpPr>
            <p:nvPr/>
          </p:nvSpPr>
          <p:spPr bwMode="auto">
            <a:xfrm>
              <a:off x="3526" y="2717"/>
              <a:ext cx="322" cy="282"/>
            </a:xfrm>
            <a:custGeom>
              <a:avLst/>
              <a:gdLst>
                <a:gd name="T0" fmla="*/ 199 w 228"/>
                <a:gd name="T1" fmla="*/ 0 h 200"/>
                <a:gd name="T2" fmla="*/ 220 w 228"/>
                <a:gd name="T3" fmla="*/ 51 h 200"/>
                <a:gd name="T4" fmla="*/ 227 w 228"/>
                <a:gd name="T5" fmla="*/ 78 h 200"/>
                <a:gd name="T6" fmla="*/ 228 w 228"/>
                <a:gd name="T7" fmla="*/ 88 h 200"/>
                <a:gd name="T8" fmla="*/ 228 w 228"/>
                <a:gd name="T9" fmla="*/ 96 h 200"/>
                <a:gd name="T10" fmla="*/ 227 w 228"/>
                <a:gd name="T11" fmla="*/ 102 h 200"/>
                <a:gd name="T12" fmla="*/ 180 w 228"/>
                <a:gd name="T13" fmla="*/ 90 h 200"/>
                <a:gd name="T14" fmla="*/ 157 w 228"/>
                <a:gd name="T15" fmla="*/ 105 h 200"/>
                <a:gd name="T16" fmla="*/ 156 w 228"/>
                <a:gd name="T17" fmla="*/ 112 h 200"/>
                <a:gd name="T18" fmla="*/ 159 w 228"/>
                <a:gd name="T19" fmla="*/ 121 h 200"/>
                <a:gd name="T20" fmla="*/ 170 w 228"/>
                <a:gd name="T21" fmla="*/ 142 h 200"/>
                <a:gd name="T22" fmla="*/ 173 w 228"/>
                <a:gd name="T23" fmla="*/ 152 h 200"/>
                <a:gd name="T24" fmla="*/ 174 w 228"/>
                <a:gd name="T25" fmla="*/ 165 h 200"/>
                <a:gd name="T26" fmla="*/ 174 w 228"/>
                <a:gd name="T27" fmla="*/ 171 h 200"/>
                <a:gd name="T28" fmla="*/ 174 w 228"/>
                <a:gd name="T29" fmla="*/ 178 h 200"/>
                <a:gd name="T30" fmla="*/ 173 w 228"/>
                <a:gd name="T31" fmla="*/ 186 h 200"/>
                <a:gd name="T32" fmla="*/ 166 w 228"/>
                <a:gd name="T33" fmla="*/ 191 h 200"/>
                <a:gd name="T34" fmla="*/ 151 w 228"/>
                <a:gd name="T35" fmla="*/ 187 h 200"/>
                <a:gd name="T36" fmla="*/ 144 w 228"/>
                <a:gd name="T37" fmla="*/ 187 h 200"/>
                <a:gd name="T38" fmla="*/ 133 w 228"/>
                <a:gd name="T39" fmla="*/ 187 h 200"/>
                <a:gd name="T40" fmla="*/ 94 w 228"/>
                <a:gd name="T41" fmla="*/ 200 h 200"/>
                <a:gd name="T42" fmla="*/ 85 w 228"/>
                <a:gd name="T43" fmla="*/ 196 h 200"/>
                <a:gd name="T44" fmla="*/ 79 w 228"/>
                <a:gd name="T45" fmla="*/ 195 h 200"/>
                <a:gd name="T46" fmla="*/ 72 w 228"/>
                <a:gd name="T47" fmla="*/ 195 h 200"/>
                <a:gd name="T48" fmla="*/ 38 w 228"/>
                <a:gd name="T49" fmla="*/ 199 h 200"/>
                <a:gd name="T50" fmla="*/ 23 w 228"/>
                <a:gd name="T51" fmla="*/ 199 h 200"/>
                <a:gd name="T52" fmla="*/ 10 w 228"/>
                <a:gd name="T53" fmla="*/ 196 h 200"/>
                <a:gd name="T54" fmla="*/ 1 w 228"/>
                <a:gd name="T55" fmla="*/ 186 h 200"/>
                <a:gd name="T56" fmla="*/ 0 w 228"/>
                <a:gd name="T57" fmla="*/ 178 h 200"/>
                <a:gd name="T58" fmla="*/ 0 w 228"/>
                <a:gd name="T59" fmla="*/ 169 h 200"/>
                <a:gd name="T60" fmla="*/ 17 w 228"/>
                <a:gd name="T61" fmla="*/ 152 h 200"/>
                <a:gd name="T62" fmla="*/ 38 w 228"/>
                <a:gd name="T63" fmla="*/ 137 h 200"/>
                <a:gd name="T64" fmla="*/ 51 w 228"/>
                <a:gd name="T65" fmla="*/ 120 h 200"/>
                <a:gd name="T66" fmla="*/ 55 w 228"/>
                <a:gd name="T67" fmla="*/ 110 h 200"/>
                <a:gd name="T68" fmla="*/ 55 w 228"/>
                <a:gd name="T69" fmla="*/ 104 h 200"/>
                <a:gd name="T70" fmla="*/ 54 w 228"/>
                <a:gd name="T71" fmla="*/ 97 h 200"/>
                <a:gd name="T72" fmla="*/ 61 w 228"/>
                <a:gd name="T73" fmla="*/ 73 h 200"/>
                <a:gd name="T74" fmla="*/ 76 w 228"/>
                <a:gd name="T75" fmla="*/ 56 h 200"/>
                <a:gd name="T76" fmla="*/ 115 w 228"/>
                <a:gd name="T77" fmla="*/ 39 h 200"/>
                <a:gd name="T78" fmla="*/ 160 w 228"/>
                <a:gd name="T79" fmla="*/ 26 h 200"/>
                <a:gd name="T80" fmla="*/ 180 w 228"/>
                <a:gd name="T81" fmla="*/ 16 h 200"/>
                <a:gd name="T82" fmla="*/ 199 w 228"/>
                <a:gd name="T8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200">
                  <a:moveTo>
                    <a:pt x="199" y="0"/>
                  </a:moveTo>
                  <a:lnTo>
                    <a:pt x="220" y="51"/>
                  </a:lnTo>
                  <a:lnTo>
                    <a:pt x="227" y="78"/>
                  </a:lnTo>
                  <a:lnTo>
                    <a:pt x="228" y="88"/>
                  </a:lnTo>
                  <a:lnTo>
                    <a:pt x="228" y="96"/>
                  </a:lnTo>
                  <a:lnTo>
                    <a:pt x="227" y="102"/>
                  </a:lnTo>
                  <a:lnTo>
                    <a:pt x="180" y="90"/>
                  </a:lnTo>
                  <a:lnTo>
                    <a:pt x="157" y="105"/>
                  </a:lnTo>
                  <a:lnTo>
                    <a:pt x="156" y="112"/>
                  </a:lnTo>
                  <a:lnTo>
                    <a:pt x="159" y="121"/>
                  </a:lnTo>
                  <a:lnTo>
                    <a:pt x="170" y="142"/>
                  </a:lnTo>
                  <a:lnTo>
                    <a:pt x="173" y="152"/>
                  </a:lnTo>
                  <a:lnTo>
                    <a:pt x="174" y="165"/>
                  </a:lnTo>
                  <a:lnTo>
                    <a:pt x="174" y="171"/>
                  </a:lnTo>
                  <a:lnTo>
                    <a:pt x="174" y="178"/>
                  </a:lnTo>
                  <a:lnTo>
                    <a:pt x="173" y="186"/>
                  </a:lnTo>
                  <a:lnTo>
                    <a:pt x="166" y="191"/>
                  </a:lnTo>
                  <a:lnTo>
                    <a:pt x="151" y="187"/>
                  </a:lnTo>
                  <a:lnTo>
                    <a:pt x="144" y="187"/>
                  </a:lnTo>
                  <a:lnTo>
                    <a:pt x="133" y="187"/>
                  </a:lnTo>
                  <a:lnTo>
                    <a:pt x="94" y="200"/>
                  </a:lnTo>
                  <a:lnTo>
                    <a:pt x="85" y="196"/>
                  </a:lnTo>
                  <a:lnTo>
                    <a:pt x="79" y="195"/>
                  </a:lnTo>
                  <a:lnTo>
                    <a:pt x="72" y="195"/>
                  </a:lnTo>
                  <a:lnTo>
                    <a:pt x="38" y="199"/>
                  </a:lnTo>
                  <a:lnTo>
                    <a:pt x="23" y="199"/>
                  </a:lnTo>
                  <a:lnTo>
                    <a:pt x="10" y="196"/>
                  </a:lnTo>
                  <a:lnTo>
                    <a:pt x="1" y="186"/>
                  </a:lnTo>
                  <a:lnTo>
                    <a:pt x="0" y="178"/>
                  </a:lnTo>
                  <a:lnTo>
                    <a:pt x="0" y="169"/>
                  </a:lnTo>
                  <a:lnTo>
                    <a:pt x="17" y="152"/>
                  </a:lnTo>
                  <a:lnTo>
                    <a:pt x="38" y="137"/>
                  </a:lnTo>
                  <a:lnTo>
                    <a:pt x="51" y="120"/>
                  </a:lnTo>
                  <a:lnTo>
                    <a:pt x="55" y="110"/>
                  </a:lnTo>
                  <a:lnTo>
                    <a:pt x="55" y="104"/>
                  </a:lnTo>
                  <a:lnTo>
                    <a:pt x="54" y="97"/>
                  </a:lnTo>
                  <a:lnTo>
                    <a:pt x="61" y="73"/>
                  </a:lnTo>
                  <a:lnTo>
                    <a:pt x="76" y="56"/>
                  </a:lnTo>
                  <a:lnTo>
                    <a:pt x="115" y="39"/>
                  </a:lnTo>
                  <a:lnTo>
                    <a:pt x="160" y="26"/>
                  </a:lnTo>
                  <a:lnTo>
                    <a:pt x="180" y="16"/>
                  </a:lnTo>
                  <a:lnTo>
                    <a:pt x="199"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2" name="Freeform 142"/>
            <p:cNvSpPr>
              <a:spLocks/>
            </p:cNvSpPr>
            <p:nvPr/>
          </p:nvSpPr>
          <p:spPr bwMode="auto">
            <a:xfrm>
              <a:off x="3135" y="3201"/>
              <a:ext cx="617" cy="469"/>
            </a:xfrm>
            <a:custGeom>
              <a:avLst/>
              <a:gdLst>
                <a:gd name="T0" fmla="*/ 437 w 437"/>
                <a:gd name="T1" fmla="*/ 103 h 332"/>
                <a:gd name="T2" fmla="*/ 399 w 437"/>
                <a:gd name="T3" fmla="*/ 124 h 332"/>
                <a:gd name="T4" fmla="*/ 378 w 437"/>
                <a:gd name="T5" fmla="*/ 124 h 332"/>
                <a:gd name="T6" fmla="*/ 333 w 437"/>
                <a:gd name="T7" fmla="*/ 122 h 332"/>
                <a:gd name="T8" fmla="*/ 311 w 437"/>
                <a:gd name="T9" fmla="*/ 123 h 332"/>
                <a:gd name="T10" fmla="*/ 279 w 437"/>
                <a:gd name="T11" fmla="*/ 155 h 332"/>
                <a:gd name="T12" fmla="*/ 271 w 437"/>
                <a:gd name="T13" fmla="*/ 193 h 332"/>
                <a:gd name="T14" fmla="*/ 277 w 437"/>
                <a:gd name="T15" fmla="*/ 204 h 332"/>
                <a:gd name="T16" fmla="*/ 309 w 437"/>
                <a:gd name="T17" fmla="*/ 218 h 332"/>
                <a:gd name="T18" fmla="*/ 307 w 437"/>
                <a:gd name="T19" fmla="*/ 239 h 332"/>
                <a:gd name="T20" fmla="*/ 285 w 437"/>
                <a:gd name="T21" fmla="*/ 240 h 332"/>
                <a:gd name="T22" fmla="*/ 307 w 437"/>
                <a:gd name="T23" fmla="*/ 300 h 332"/>
                <a:gd name="T24" fmla="*/ 293 w 437"/>
                <a:gd name="T25" fmla="*/ 302 h 332"/>
                <a:gd name="T26" fmla="*/ 252 w 437"/>
                <a:gd name="T27" fmla="*/ 323 h 332"/>
                <a:gd name="T28" fmla="*/ 233 w 437"/>
                <a:gd name="T29" fmla="*/ 331 h 332"/>
                <a:gd name="T30" fmla="*/ 211 w 437"/>
                <a:gd name="T31" fmla="*/ 327 h 332"/>
                <a:gd name="T32" fmla="*/ 179 w 437"/>
                <a:gd name="T33" fmla="*/ 318 h 332"/>
                <a:gd name="T34" fmla="*/ 162 w 437"/>
                <a:gd name="T35" fmla="*/ 313 h 332"/>
                <a:gd name="T36" fmla="*/ 124 w 437"/>
                <a:gd name="T37" fmla="*/ 277 h 332"/>
                <a:gd name="T38" fmla="*/ 129 w 437"/>
                <a:gd name="T39" fmla="*/ 269 h 332"/>
                <a:gd name="T40" fmla="*/ 124 w 437"/>
                <a:gd name="T41" fmla="*/ 252 h 332"/>
                <a:gd name="T42" fmla="*/ 98 w 437"/>
                <a:gd name="T43" fmla="*/ 235 h 332"/>
                <a:gd name="T44" fmla="*/ 94 w 437"/>
                <a:gd name="T45" fmla="*/ 224 h 332"/>
                <a:gd name="T46" fmla="*/ 115 w 437"/>
                <a:gd name="T47" fmla="*/ 212 h 332"/>
                <a:gd name="T48" fmla="*/ 123 w 437"/>
                <a:gd name="T49" fmla="*/ 197 h 332"/>
                <a:gd name="T50" fmla="*/ 101 w 437"/>
                <a:gd name="T51" fmla="*/ 193 h 332"/>
                <a:gd name="T52" fmla="*/ 90 w 437"/>
                <a:gd name="T53" fmla="*/ 184 h 332"/>
                <a:gd name="T54" fmla="*/ 89 w 437"/>
                <a:gd name="T55" fmla="*/ 164 h 332"/>
                <a:gd name="T56" fmla="*/ 65 w 437"/>
                <a:gd name="T57" fmla="*/ 167 h 332"/>
                <a:gd name="T58" fmla="*/ 43 w 437"/>
                <a:gd name="T59" fmla="*/ 165 h 332"/>
                <a:gd name="T60" fmla="*/ 0 w 437"/>
                <a:gd name="T61" fmla="*/ 103 h 332"/>
                <a:gd name="T62" fmla="*/ 27 w 437"/>
                <a:gd name="T63" fmla="*/ 102 h 332"/>
                <a:gd name="T64" fmla="*/ 46 w 437"/>
                <a:gd name="T65" fmla="*/ 112 h 332"/>
                <a:gd name="T66" fmla="*/ 60 w 437"/>
                <a:gd name="T67" fmla="*/ 99 h 332"/>
                <a:gd name="T68" fmla="*/ 53 w 437"/>
                <a:gd name="T69" fmla="*/ 70 h 332"/>
                <a:gd name="T70" fmla="*/ 32 w 437"/>
                <a:gd name="T71" fmla="*/ 36 h 332"/>
                <a:gd name="T72" fmla="*/ 65 w 437"/>
                <a:gd name="T73" fmla="*/ 11 h 332"/>
                <a:gd name="T74" fmla="*/ 81 w 437"/>
                <a:gd name="T75" fmla="*/ 12 h 332"/>
                <a:gd name="T76" fmla="*/ 133 w 437"/>
                <a:gd name="T77" fmla="*/ 41 h 332"/>
                <a:gd name="T78" fmla="*/ 170 w 437"/>
                <a:gd name="T79" fmla="*/ 53 h 332"/>
                <a:gd name="T80" fmla="*/ 148 w 437"/>
                <a:gd name="T81" fmla="*/ 66 h 332"/>
                <a:gd name="T82" fmla="*/ 135 w 437"/>
                <a:gd name="T83" fmla="*/ 74 h 332"/>
                <a:gd name="T84" fmla="*/ 146 w 437"/>
                <a:gd name="T85" fmla="*/ 88 h 332"/>
                <a:gd name="T86" fmla="*/ 164 w 437"/>
                <a:gd name="T87" fmla="*/ 108 h 332"/>
                <a:gd name="T88" fmla="*/ 209 w 437"/>
                <a:gd name="T89" fmla="*/ 109 h 332"/>
                <a:gd name="T90" fmla="*/ 274 w 437"/>
                <a:gd name="T91" fmla="*/ 65 h 332"/>
                <a:gd name="T92" fmla="*/ 303 w 437"/>
                <a:gd name="T93" fmla="*/ 59 h 332"/>
                <a:gd name="T94" fmla="*/ 318 w 437"/>
                <a:gd name="T95" fmla="*/ 66 h 332"/>
                <a:gd name="T96" fmla="*/ 341 w 437"/>
                <a:gd name="T97" fmla="*/ 35 h 332"/>
                <a:gd name="T98" fmla="*/ 370 w 437"/>
                <a:gd name="T99" fmla="*/ 0 h 332"/>
                <a:gd name="T100" fmla="*/ 401 w 437"/>
                <a:gd name="T101" fmla="*/ 8 h 332"/>
                <a:gd name="T102" fmla="*/ 431 w 437"/>
                <a:gd name="T103" fmla="*/ 3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332">
                  <a:moveTo>
                    <a:pt x="431" y="36"/>
                  </a:moveTo>
                  <a:lnTo>
                    <a:pt x="437" y="103"/>
                  </a:lnTo>
                  <a:lnTo>
                    <a:pt x="420" y="118"/>
                  </a:lnTo>
                  <a:lnTo>
                    <a:pt x="399" y="124"/>
                  </a:lnTo>
                  <a:lnTo>
                    <a:pt x="389" y="124"/>
                  </a:lnTo>
                  <a:lnTo>
                    <a:pt x="378" y="124"/>
                  </a:lnTo>
                  <a:lnTo>
                    <a:pt x="355" y="123"/>
                  </a:lnTo>
                  <a:lnTo>
                    <a:pt x="333" y="122"/>
                  </a:lnTo>
                  <a:lnTo>
                    <a:pt x="321" y="122"/>
                  </a:lnTo>
                  <a:lnTo>
                    <a:pt x="311" y="123"/>
                  </a:lnTo>
                  <a:lnTo>
                    <a:pt x="294" y="134"/>
                  </a:lnTo>
                  <a:lnTo>
                    <a:pt x="279" y="155"/>
                  </a:lnTo>
                  <a:lnTo>
                    <a:pt x="279" y="193"/>
                  </a:lnTo>
                  <a:lnTo>
                    <a:pt x="271" y="193"/>
                  </a:lnTo>
                  <a:lnTo>
                    <a:pt x="262" y="198"/>
                  </a:lnTo>
                  <a:lnTo>
                    <a:pt x="277" y="204"/>
                  </a:lnTo>
                  <a:lnTo>
                    <a:pt x="296" y="209"/>
                  </a:lnTo>
                  <a:lnTo>
                    <a:pt x="309" y="218"/>
                  </a:lnTo>
                  <a:lnTo>
                    <a:pt x="311" y="227"/>
                  </a:lnTo>
                  <a:lnTo>
                    <a:pt x="307" y="239"/>
                  </a:lnTo>
                  <a:lnTo>
                    <a:pt x="293" y="240"/>
                  </a:lnTo>
                  <a:lnTo>
                    <a:pt x="285" y="240"/>
                  </a:lnTo>
                  <a:lnTo>
                    <a:pt x="279" y="245"/>
                  </a:lnTo>
                  <a:lnTo>
                    <a:pt x="307" y="300"/>
                  </a:lnTo>
                  <a:lnTo>
                    <a:pt x="300" y="300"/>
                  </a:lnTo>
                  <a:lnTo>
                    <a:pt x="293" y="302"/>
                  </a:lnTo>
                  <a:lnTo>
                    <a:pt x="279" y="307"/>
                  </a:lnTo>
                  <a:lnTo>
                    <a:pt x="252" y="323"/>
                  </a:lnTo>
                  <a:lnTo>
                    <a:pt x="240" y="328"/>
                  </a:lnTo>
                  <a:lnTo>
                    <a:pt x="233" y="331"/>
                  </a:lnTo>
                  <a:lnTo>
                    <a:pt x="226" y="332"/>
                  </a:lnTo>
                  <a:lnTo>
                    <a:pt x="211" y="327"/>
                  </a:lnTo>
                  <a:lnTo>
                    <a:pt x="197" y="312"/>
                  </a:lnTo>
                  <a:lnTo>
                    <a:pt x="179" y="318"/>
                  </a:lnTo>
                  <a:lnTo>
                    <a:pt x="171" y="317"/>
                  </a:lnTo>
                  <a:lnTo>
                    <a:pt x="162" y="313"/>
                  </a:lnTo>
                  <a:lnTo>
                    <a:pt x="144" y="299"/>
                  </a:lnTo>
                  <a:lnTo>
                    <a:pt x="124" y="277"/>
                  </a:lnTo>
                  <a:lnTo>
                    <a:pt x="132" y="270"/>
                  </a:lnTo>
                  <a:lnTo>
                    <a:pt x="129" y="269"/>
                  </a:lnTo>
                  <a:lnTo>
                    <a:pt x="128" y="259"/>
                  </a:lnTo>
                  <a:lnTo>
                    <a:pt x="124" y="252"/>
                  </a:lnTo>
                  <a:lnTo>
                    <a:pt x="111" y="243"/>
                  </a:lnTo>
                  <a:lnTo>
                    <a:pt x="98" y="235"/>
                  </a:lnTo>
                  <a:lnTo>
                    <a:pt x="94" y="228"/>
                  </a:lnTo>
                  <a:lnTo>
                    <a:pt x="94" y="224"/>
                  </a:lnTo>
                  <a:lnTo>
                    <a:pt x="95" y="216"/>
                  </a:lnTo>
                  <a:lnTo>
                    <a:pt x="115" y="212"/>
                  </a:lnTo>
                  <a:lnTo>
                    <a:pt x="129" y="203"/>
                  </a:lnTo>
                  <a:lnTo>
                    <a:pt x="123" y="197"/>
                  </a:lnTo>
                  <a:lnTo>
                    <a:pt x="113" y="194"/>
                  </a:lnTo>
                  <a:lnTo>
                    <a:pt x="101" y="193"/>
                  </a:lnTo>
                  <a:lnTo>
                    <a:pt x="90" y="193"/>
                  </a:lnTo>
                  <a:lnTo>
                    <a:pt x="90" y="184"/>
                  </a:lnTo>
                  <a:lnTo>
                    <a:pt x="90" y="173"/>
                  </a:lnTo>
                  <a:lnTo>
                    <a:pt x="89" y="164"/>
                  </a:lnTo>
                  <a:lnTo>
                    <a:pt x="84" y="155"/>
                  </a:lnTo>
                  <a:lnTo>
                    <a:pt x="65" y="167"/>
                  </a:lnTo>
                  <a:lnTo>
                    <a:pt x="54" y="167"/>
                  </a:lnTo>
                  <a:lnTo>
                    <a:pt x="43" y="165"/>
                  </a:lnTo>
                  <a:lnTo>
                    <a:pt x="0" y="151"/>
                  </a:lnTo>
                  <a:lnTo>
                    <a:pt x="0" y="103"/>
                  </a:lnTo>
                  <a:lnTo>
                    <a:pt x="13" y="94"/>
                  </a:lnTo>
                  <a:lnTo>
                    <a:pt x="27" y="102"/>
                  </a:lnTo>
                  <a:lnTo>
                    <a:pt x="39" y="110"/>
                  </a:lnTo>
                  <a:lnTo>
                    <a:pt x="46" y="112"/>
                  </a:lnTo>
                  <a:lnTo>
                    <a:pt x="56" y="108"/>
                  </a:lnTo>
                  <a:lnTo>
                    <a:pt x="60" y="99"/>
                  </a:lnTo>
                  <a:lnTo>
                    <a:pt x="60" y="88"/>
                  </a:lnTo>
                  <a:lnTo>
                    <a:pt x="53" y="70"/>
                  </a:lnTo>
                  <a:lnTo>
                    <a:pt x="40" y="54"/>
                  </a:lnTo>
                  <a:lnTo>
                    <a:pt x="32" y="36"/>
                  </a:lnTo>
                  <a:lnTo>
                    <a:pt x="49" y="19"/>
                  </a:lnTo>
                  <a:lnTo>
                    <a:pt x="65" y="11"/>
                  </a:lnTo>
                  <a:lnTo>
                    <a:pt x="73" y="10"/>
                  </a:lnTo>
                  <a:lnTo>
                    <a:pt x="81" y="12"/>
                  </a:lnTo>
                  <a:lnTo>
                    <a:pt x="99" y="20"/>
                  </a:lnTo>
                  <a:lnTo>
                    <a:pt x="133" y="41"/>
                  </a:lnTo>
                  <a:lnTo>
                    <a:pt x="151" y="50"/>
                  </a:lnTo>
                  <a:lnTo>
                    <a:pt x="170" y="53"/>
                  </a:lnTo>
                  <a:lnTo>
                    <a:pt x="155" y="63"/>
                  </a:lnTo>
                  <a:lnTo>
                    <a:pt x="148" y="66"/>
                  </a:lnTo>
                  <a:lnTo>
                    <a:pt x="135" y="66"/>
                  </a:lnTo>
                  <a:lnTo>
                    <a:pt x="135" y="74"/>
                  </a:lnTo>
                  <a:lnTo>
                    <a:pt x="138" y="78"/>
                  </a:lnTo>
                  <a:lnTo>
                    <a:pt x="146" y="88"/>
                  </a:lnTo>
                  <a:lnTo>
                    <a:pt x="156" y="97"/>
                  </a:lnTo>
                  <a:lnTo>
                    <a:pt x="164" y="108"/>
                  </a:lnTo>
                  <a:lnTo>
                    <a:pt x="187" y="115"/>
                  </a:lnTo>
                  <a:lnTo>
                    <a:pt x="209" y="109"/>
                  </a:lnTo>
                  <a:lnTo>
                    <a:pt x="248" y="78"/>
                  </a:lnTo>
                  <a:lnTo>
                    <a:pt x="274" y="65"/>
                  </a:lnTo>
                  <a:lnTo>
                    <a:pt x="292" y="60"/>
                  </a:lnTo>
                  <a:lnTo>
                    <a:pt x="303" y="59"/>
                  </a:lnTo>
                  <a:lnTo>
                    <a:pt x="314" y="60"/>
                  </a:lnTo>
                  <a:lnTo>
                    <a:pt x="318" y="66"/>
                  </a:lnTo>
                  <a:lnTo>
                    <a:pt x="333" y="51"/>
                  </a:lnTo>
                  <a:lnTo>
                    <a:pt x="341" y="35"/>
                  </a:lnTo>
                  <a:lnTo>
                    <a:pt x="359" y="0"/>
                  </a:lnTo>
                  <a:lnTo>
                    <a:pt x="370" y="0"/>
                  </a:lnTo>
                  <a:lnTo>
                    <a:pt x="381" y="1"/>
                  </a:lnTo>
                  <a:lnTo>
                    <a:pt x="401" y="8"/>
                  </a:lnTo>
                  <a:lnTo>
                    <a:pt x="418" y="19"/>
                  </a:lnTo>
                  <a:lnTo>
                    <a:pt x="431" y="36"/>
                  </a:lnTo>
                  <a:close/>
                </a:path>
              </a:pathLst>
            </a:custGeom>
            <a:solidFill>
              <a:srgbClr val="B2B2B2"/>
            </a:solidFill>
            <a:ln>
              <a:noFill/>
            </a:ln>
            <a:extLst>
              <a:ext uri="{91240B29-F687-4f45-9708-019B960494DF}">
                <a14:hiddenLine xmlns:a14="http://schemas.microsoft.com/office/drawing/2010/main" w="6350">
                  <a:solidFill>
                    <a:srgbClr val="FFFFFF"/>
                  </a:solidFill>
                  <a:prstDash val="solid"/>
                  <a:round/>
                  <a:headEnd/>
                  <a:tailEnd/>
                </a14:hiddenLine>
              </a:ext>
            </a:extLst>
          </p:spPr>
          <p:txBody>
            <a:bodyPr/>
            <a:lstStyle/>
            <a:p>
              <a:endParaRPr lang="da-DK"/>
            </a:p>
          </p:txBody>
        </p:sp>
        <p:sp>
          <p:nvSpPr>
            <p:cNvPr id="983183" name="Freeform 143"/>
            <p:cNvSpPr>
              <a:spLocks/>
            </p:cNvSpPr>
            <p:nvPr/>
          </p:nvSpPr>
          <p:spPr bwMode="auto">
            <a:xfrm>
              <a:off x="2716" y="2581"/>
              <a:ext cx="779" cy="849"/>
            </a:xfrm>
            <a:custGeom>
              <a:avLst/>
              <a:gdLst>
                <a:gd name="T0" fmla="*/ 416 w 551"/>
                <a:gd name="T1" fmla="*/ 30 h 601"/>
                <a:gd name="T2" fmla="*/ 406 w 551"/>
                <a:gd name="T3" fmla="*/ 64 h 601"/>
                <a:gd name="T4" fmla="*/ 385 w 551"/>
                <a:gd name="T5" fmla="*/ 68 h 601"/>
                <a:gd name="T6" fmla="*/ 368 w 551"/>
                <a:gd name="T7" fmla="*/ 79 h 601"/>
                <a:gd name="T8" fmla="*/ 389 w 551"/>
                <a:gd name="T9" fmla="*/ 116 h 601"/>
                <a:gd name="T10" fmla="*/ 374 w 551"/>
                <a:gd name="T11" fmla="*/ 133 h 601"/>
                <a:gd name="T12" fmla="*/ 349 w 551"/>
                <a:gd name="T13" fmla="*/ 136 h 601"/>
                <a:gd name="T14" fmla="*/ 348 w 551"/>
                <a:gd name="T15" fmla="*/ 159 h 601"/>
                <a:gd name="T16" fmla="*/ 390 w 551"/>
                <a:gd name="T17" fmla="*/ 158 h 601"/>
                <a:gd name="T18" fmla="*/ 425 w 551"/>
                <a:gd name="T19" fmla="*/ 234 h 601"/>
                <a:gd name="T20" fmla="*/ 441 w 551"/>
                <a:gd name="T21" fmla="*/ 309 h 601"/>
                <a:gd name="T22" fmla="*/ 507 w 551"/>
                <a:gd name="T23" fmla="*/ 448 h 601"/>
                <a:gd name="T24" fmla="*/ 545 w 551"/>
                <a:gd name="T25" fmla="*/ 517 h 601"/>
                <a:gd name="T26" fmla="*/ 483 w 551"/>
                <a:gd name="T27" fmla="*/ 553 h 601"/>
                <a:gd name="T28" fmla="*/ 453 w 551"/>
                <a:gd name="T29" fmla="*/ 537 h 601"/>
                <a:gd name="T30" fmla="*/ 433 w 551"/>
                <a:gd name="T31" fmla="*/ 513 h 601"/>
                <a:gd name="T32" fmla="*/ 451 w 551"/>
                <a:gd name="T33" fmla="*/ 502 h 601"/>
                <a:gd name="T34" fmla="*/ 396 w 551"/>
                <a:gd name="T35" fmla="*/ 459 h 601"/>
                <a:gd name="T36" fmla="*/ 364 w 551"/>
                <a:gd name="T37" fmla="*/ 449 h 601"/>
                <a:gd name="T38" fmla="*/ 335 w 551"/>
                <a:gd name="T39" fmla="*/ 493 h 601"/>
                <a:gd name="T40" fmla="*/ 356 w 551"/>
                <a:gd name="T41" fmla="*/ 536 h 601"/>
                <a:gd name="T42" fmla="*/ 335 w 551"/>
                <a:gd name="T43" fmla="*/ 549 h 601"/>
                <a:gd name="T44" fmla="*/ 295 w 551"/>
                <a:gd name="T45" fmla="*/ 541 h 601"/>
                <a:gd name="T46" fmla="*/ 262 w 551"/>
                <a:gd name="T47" fmla="*/ 583 h 601"/>
                <a:gd name="T48" fmla="*/ 178 w 551"/>
                <a:gd name="T49" fmla="*/ 601 h 601"/>
                <a:gd name="T50" fmla="*/ 161 w 551"/>
                <a:gd name="T51" fmla="*/ 527 h 601"/>
                <a:gd name="T52" fmla="*/ 139 w 551"/>
                <a:gd name="T53" fmla="*/ 501 h 601"/>
                <a:gd name="T54" fmla="*/ 133 w 551"/>
                <a:gd name="T55" fmla="*/ 468 h 601"/>
                <a:gd name="T56" fmla="*/ 145 w 551"/>
                <a:gd name="T57" fmla="*/ 439 h 601"/>
                <a:gd name="T58" fmla="*/ 129 w 551"/>
                <a:gd name="T59" fmla="*/ 391 h 601"/>
                <a:gd name="T60" fmla="*/ 116 w 551"/>
                <a:gd name="T61" fmla="*/ 364 h 601"/>
                <a:gd name="T62" fmla="*/ 98 w 551"/>
                <a:gd name="T63" fmla="*/ 336 h 601"/>
                <a:gd name="T64" fmla="*/ 123 w 551"/>
                <a:gd name="T65" fmla="*/ 323 h 601"/>
                <a:gd name="T66" fmla="*/ 79 w 551"/>
                <a:gd name="T67" fmla="*/ 260 h 601"/>
                <a:gd name="T68" fmla="*/ 69 w 551"/>
                <a:gd name="T69" fmla="*/ 246 h 601"/>
                <a:gd name="T70" fmla="*/ 19 w 551"/>
                <a:gd name="T71" fmla="*/ 196 h 601"/>
                <a:gd name="T72" fmla="*/ 13 w 551"/>
                <a:gd name="T73" fmla="*/ 184 h 601"/>
                <a:gd name="T74" fmla="*/ 58 w 551"/>
                <a:gd name="T75" fmla="*/ 188 h 601"/>
                <a:gd name="T76" fmla="*/ 95 w 551"/>
                <a:gd name="T77" fmla="*/ 185 h 601"/>
                <a:gd name="T78" fmla="*/ 123 w 551"/>
                <a:gd name="T79" fmla="*/ 181 h 601"/>
                <a:gd name="T80" fmla="*/ 129 w 551"/>
                <a:gd name="T81" fmla="*/ 202 h 601"/>
                <a:gd name="T82" fmla="*/ 222 w 551"/>
                <a:gd name="T83" fmla="*/ 156 h 601"/>
                <a:gd name="T84" fmla="*/ 235 w 551"/>
                <a:gd name="T85" fmla="*/ 113 h 601"/>
                <a:gd name="T86" fmla="*/ 288 w 551"/>
                <a:gd name="T87" fmla="*/ 89 h 601"/>
                <a:gd name="T88" fmla="*/ 293 w 551"/>
                <a:gd name="T89" fmla="*/ 52 h 601"/>
                <a:gd name="T90" fmla="*/ 225 w 551"/>
                <a:gd name="T91" fmla="*/ 23 h 601"/>
                <a:gd name="T92" fmla="*/ 193 w 551"/>
                <a:gd name="T93" fmla="*/ 8 h 601"/>
                <a:gd name="T94" fmla="*/ 213 w 551"/>
                <a:gd name="T95" fmla="*/ 0 h 601"/>
                <a:gd name="T96" fmla="*/ 306 w 551"/>
                <a:gd name="T97" fmla="*/ 20 h 601"/>
                <a:gd name="T98" fmla="*/ 355 w 551"/>
                <a:gd name="T99" fmla="*/ 29 h 601"/>
                <a:gd name="T100" fmla="*/ 478 w 551"/>
                <a:gd name="T101" fmla="*/ 6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1" h="601">
                  <a:moveTo>
                    <a:pt x="421" y="12"/>
                  </a:moveTo>
                  <a:lnTo>
                    <a:pt x="421" y="20"/>
                  </a:lnTo>
                  <a:lnTo>
                    <a:pt x="416" y="30"/>
                  </a:lnTo>
                  <a:lnTo>
                    <a:pt x="400" y="47"/>
                  </a:lnTo>
                  <a:lnTo>
                    <a:pt x="406" y="58"/>
                  </a:lnTo>
                  <a:lnTo>
                    <a:pt x="406" y="64"/>
                  </a:lnTo>
                  <a:lnTo>
                    <a:pt x="406" y="72"/>
                  </a:lnTo>
                  <a:lnTo>
                    <a:pt x="395" y="73"/>
                  </a:lnTo>
                  <a:lnTo>
                    <a:pt x="385" y="68"/>
                  </a:lnTo>
                  <a:lnTo>
                    <a:pt x="377" y="64"/>
                  </a:lnTo>
                  <a:lnTo>
                    <a:pt x="367" y="72"/>
                  </a:lnTo>
                  <a:lnTo>
                    <a:pt x="368" y="79"/>
                  </a:lnTo>
                  <a:lnTo>
                    <a:pt x="371" y="87"/>
                  </a:lnTo>
                  <a:lnTo>
                    <a:pt x="381" y="101"/>
                  </a:lnTo>
                  <a:lnTo>
                    <a:pt x="389" y="116"/>
                  </a:lnTo>
                  <a:lnTo>
                    <a:pt x="390" y="126"/>
                  </a:lnTo>
                  <a:lnTo>
                    <a:pt x="387" y="138"/>
                  </a:lnTo>
                  <a:lnTo>
                    <a:pt x="374" y="133"/>
                  </a:lnTo>
                  <a:lnTo>
                    <a:pt x="367" y="132"/>
                  </a:lnTo>
                  <a:lnTo>
                    <a:pt x="361" y="132"/>
                  </a:lnTo>
                  <a:lnTo>
                    <a:pt x="349" y="136"/>
                  </a:lnTo>
                  <a:lnTo>
                    <a:pt x="340" y="149"/>
                  </a:lnTo>
                  <a:lnTo>
                    <a:pt x="343" y="156"/>
                  </a:lnTo>
                  <a:lnTo>
                    <a:pt x="348" y="159"/>
                  </a:lnTo>
                  <a:lnTo>
                    <a:pt x="368" y="159"/>
                  </a:lnTo>
                  <a:lnTo>
                    <a:pt x="378" y="158"/>
                  </a:lnTo>
                  <a:lnTo>
                    <a:pt x="390" y="158"/>
                  </a:lnTo>
                  <a:lnTo>
                    <a:pt x="405" y="165"/>
                  </a:lnTo>
                  <a:lnTo>
                    <a:pt x="414" y="186"/>
                  </a:lnTo>
                  <a:lnTo>
                    <a:pt x="425" y="234"/>
                  </a:lnTo>
                  <a:lnTo>
                    <a:pt x="424" y="252"/>
                  </a:lnTo>
                  <a:lnTo>
                    <a:pt x="427" y="272"/>
                  </a:lnTo>
                  <a:lnTo>
                    <a:pt x="441" y="309"/>
                  </a:lnTo>
                  <a:lnTo>
                    <a:pt x="485" y="378"/>
                  </a:lnTo>
                  <a:lnTo>
                    <a:pt x="495" y="426"/>
                  </a:lnTo>
                  <a:lnTo>
                    <a:pt x="507" y="448"/>
                  </a:lnTo>
                  <a:lnTo>
                    <a:pt x="532" y="461"/>
                  </a:lnTo>
                  <a:lnTo>
                    <a:pt x="551" y="461"/>
                  </a:lnTo>
                  <a:lnTo>
                    <a:pt x="545" y="517"/>
                  </a:lnTo>
                  <a:lnTo>
                    <a:pt x="525" y="533"/>
                  </a:lnTo>
                  <a:lnTo>
                    <a:pt x="505" y="548"/>
                  </a:lnTo>
                  <a:lnTo>
                    <a:pt x="483" y="553"/>
                  </a:lnTo>
                  <a:lnTo>
                    <a:pt x="472" y="553"/>
                  </a:lnTo>
                  <a:lnTo>
                    <a:pt x="460" y="548"/>
                  </a:lnTo>
                  <a:lnTo>
                    <a:pt x="453" y="537"/>
                  </a:lnTo>
                  <a:lnTo>
                    <a:pt x="444" y="527"/>
                  </a:lnTo>
                  <a:lnTo>
                    <a:pt x="434" y="518"/>
                  </a:lnTo>
                  <a:lnTo>
                    <a:pt x="433" y="513"/>
                  </a:lnTo>
                  <a:lnTo>
                    <a:pt x="433" y="505"/>
                  </a:lnTo>
                  <a:lnTo>
                    <a:pt x="443" y="507"/>
                  </a:lnTo>
                  <a:lnTo>
                    <a:pt x="451" y="502"/>
                  </a:lnTo>
                  <a:lnTo>
                    <a:pt x="466" y="493"/>
                  </a:lnTo>
                  <a:lnTo>
                    <a:pt x="430" y="480"/>
                  </a:lnTo>
                  <a:lnTo>
                    <a:pt x="396" y="459"/>
                  </a:lnTo>
                  <a:lnTo>
                    <a:pt x="381" y="451"/>
                  </a:lnTo>
                  <a:lnTo>
                    <a:pt x="372" y="449"/>
                  </a:lnTo>
                  <a:lnTo>
                    <a:pt x="364" y="449"/>
                  </a:lnTo>
                  <a:lnTo>
                    <a:pt x="346" y="457"/>
                  </a:lnTo>
                  <a:lnTo>
                    <a:pt x="328" y="475"/>
                  </a:lnTo>
                  <a:lnTo>
                    <a:pt x="335" y="493"/>
                  </a:lnTo>
                  <a:lnTo>
                    <a:pt x="348" y="509"/>
                  </a:lnTo>
                  <a:lnTo>
                    <a:pt x="355" y="526"/>
                  </a:lnTo>
                  <a:lnTo>
                    <a:pt x="356" y="536"/>
                  </a:lnTo>
                  <a:lnTo>
                    <a:pt x="353" y="548"/>
                  </a:lnTo>
                  <a:lnTo>
                    <a:pt x="344" y="549"/>
                  </a:lnTo>
                  <a:lnTo>
                    <a:pt x="335" y="549"/>
                  </a:lnTo>
                  <a:lnTo>
                    <a:pt x="323" y="540"/>
                  </a:lnTo>
                  <a:lnTo>
                    <a:pt x="311" y="534"/>
                  </a:lnTo>
                  <a:lnTo>
                    <a:pt x="295" y="541"/>
                  </a:lnTo>
                  <a:lnTo>
                    <a:pt x="295" y="589"/>
                  </a:lnTo>
                  <a:lnTo>
                    <a:pt x="273" y="583"/>
                  </a:lnTo>
                  <a:lnTo>
                    <a:pt x="262" y="583"/>
                  </a:lnTo>
                  <a:lnTo>
                    <a:pt x="249" y="584"/>
                  </a:lnTo>
                  <a:lnTo>
                    <a:pt x="202" y="601"/>
                  </a:lnTo>
                  <a:lnTo>
                    <a:pt x="178" y="601"/>
                  </a:lnTo>
                  <a:lnTo>
                    <a:pt x="171" y="577"/>
                  </a:lnTo>
                  <a:lnTo>
                    <a:pt x="168" y="549"/>
                  </a:lnTo>
                  <a:lnTo>
                    <a:pt x="161" y="527"/>
                  </a:lnTo>
                  <a:lnTo>
                    <a:pt x="152" y="518"/>
                  </a:lnTo>
                  <a:lnTo>
                    <a:pt x="139" y="510"/>
                  </a:lnTo>
                  <a:lnTo>
                    <a:pt x="139" y="501"/>
                  </a:lnTo>
                  <a:lnTo>
                    <a:pt x="144" y="493"/>
                  </a:lnTo>
                  <a:lnTo>
                    <a:pt x="117" y="475"/>
                  </a:lnTo>
                  <a:lnTo>
                    <a:pt x="133" y="468"/>
                  </a:lnTo>
                  <a:lnTo>
                    <a:pt x="142" y="458"/>
                  </a:lnTo>
                  <a:lnTo>
                    <a:pt x="145" y="445"/>
                  </a:lnTo>
                  <a:lnTo>
                    <a:pt x="145" y="439"/>
                  </a:lnTo>
                  <a:lnTo>
                    <a:pt x="144" y="431"/>
                  </a:lnTo>
                  <a:lnTo>
                    <a:pt x="134" y="405"/>
                  </a:lnTo>
                  <a:lnTo>
                    <a:pt x="129" y="391"/>
                  </a:lnTo>
                  <a:lnTo>
                    <a:pt x="129" y="384"/>
                  </a:lnTo>
                  <a:lnTo>
                    <a:pt x="129" y="378"/>
                  </a:lnTo>
                  <a:lnTo>
                    <a:pt x="116" y="364"/>
                  </a:lnTo>
                  <a:lnTo>
                    <a:pt x="108" y="360"/>
                  </a:lnTo>
                  <a:lnTo>
                    <a:pt x="98" y="360"/>
                  </a:lnTo>
                  <a:lnTo>
                    <a:pt x="98" y="336"/>
                  </a:lnTo>
                  <a:lnTo>
                    <a:pt x="105" y="338"/>
                  </a:lnTo>
                  <a:lnTo>
                    <a:pt x="112" y="334"/>
                  </a:lnTo>
                  <a:lnTo>
                    <a:pt x="123" y="323"/>
                  </a:lnTo>
                  <a:lnTo>
                    <a:pt x="111" y="285"/>
                  </a:lnTo>
                  <a:lnTo>
                    <a:pt x="98" y="270"/>
                  </a:lnTo>
                  <a:lnTo>
                    <a:pt x="79" y="260"/>
                  </a:lnTo>
                  <a:lnTo>
                    <a:pt x="63" y="258"/>
                  </a:lnTo>
                  <a:lnTo>
                    <a:pt x="45" y="251"/>
                  </a:lnTo>
                  <a:lnTo>
                    <a:pt x="69" y="246"/>
                  </a:lnTo>
                  <a:lnTo>
                    <a:pt x="90" y="238"/>
                  </a:lnTo>
                  <a:lnTo>
                    <a:pt x="58" y="216"/>
                  </a:lnTo>
                  <a:lnTo>
                    <a:pt x="19" y="196"/>
                  </a:lnTo>
                  <a:lnTo>
                    <a:pt x="0" y="196"/>
                  </a:lnTo>
                  <a:lnTo>
                    <a:pt x="0" y="186"/>
                  </a:lnTo>
                  <a:lnTo>
                    <a:pt x="13" y="184"/>
                  </a:lnTo>
                  <a:lnTo>
                    <a:pt x="21" y="184"/>
                  </a:lnTo>
                  <a:lnTo>
                    <a:pt x="29" y="184"/>
                  </a:lnTo>
                  <a:lnTo>
                    <a:pt x="58" y="188"/>
                  </a:lnTo>
                  <a:lnTo>
                    <a:pt x="72" y="190"/>
                  </a:lnTo>
                  <a:lnTo>
                    <a:pt x="84" y="190"/>
                  </a:lnTo>
                  <a:lnTo>
                    <a:pt x="95" y="185"/>
                  </a:lnTo>
                  <a:lnTo>
                    <a:pt x="105" y="172"/>
                  </a:lnTo>
                  <a:lnTo>
                    <a:pt x="123" y="172"/>
                  </a:lnTo>
                  <a:lnTo>
                    <a:pt x="123" y="181"/>
                  </a:lnTo>
                  <a:lnTo>
                    <a:pt x="123" y="190"/>
                  </a:lnTo>
                  <a:lnTo>
                    <a:pt x="124" y="196"/>
                  </a:lnTo>
                  <a:lnTo>
                    <a:pt x="129" y="202"/>
                  </a:lnTo>
                  <a:lnTo>
                    <a:pt x="180" y="187"/>
                  </a:lnTo>
                  <a:lnTo>
                    <a:pt x="206" y="176"/>
                  </a:lnTo>
                  <a:lnTo>
                    <a:pt x="222" y="156"/>
                  </a:lnTo>
                  <a:lnTo>
                    <a:pt x="217" y="113"/>
                  </a:lnTo>
                  <a:lnTo>
                    <a:pt x="231" y="112"/>
                  </a:lnTo>
                  <a:lnTo>
                    <a:pt x="235" y="113"/>
                  </a:lnTo>
                  <a:lnTo>
                    <a:pt x="241" y="119"/>
                  </a:lnTo>
                  <a:lnTo>
                    <a:pt x="276" y="101"/>
                  </a:lnTo>
                  <a:lnTo>
                    <a:pt x="288" y="89"/>
                  </a:lnTo>
                  <a:lnTo>
                    <a:pt x="295" y="72"/>
                  </a:lnTo>
                  <a:lnTo>
                    <a:pt x="295" y="60"/>
                  </a:lnTo>
                  <a:lnTo>
                    <a:pt x="293" y="52"/>
                  </a:lnTo>
                  <a:lnTo>
                    <a:pt x="278" y="39"/>
                  </a:lnTo>
                  <a:lnTo>
                    <a:pt x="241" y="21"/>
                  </a:lnTo>
                  <a:lnTo>
                    <a:pt x="225" y="23"/>
                  </a:lnTo>
                  <a:lnTo>
                    <a:pt x="209" y="20"/>
                  </a:lnTo>
                  <a:lnTo>
                    <a:pt x="196" y="14"/>
                  </a:lnTo>
                  <a:lnTo>
                    <a:pt x="193" y="8"/>
                  </a:lnTo>
                  <a:lnTo>
                    <a:pt x="191" y="0"/>
                  </a:lnTo>
                  <a:lnTo>
                    <a:pt x="206" y="0"/>
                  </a:lnTo>
                  <a:lnTo>
                    <a:pt x="213" y="0"/>
                  </a:lnTo>
                  <a:lnTo>
                    <a:pt x="219" y="0"/>
                  </a:lnTo>
                  <a:lnTo>
                    <a:pt x="247" y="5"/>
                  </a:lnTo>
                  <a:lnTo>
                    <a:pt x="306" y="20"/>
                  </a:lnTo>
                  <a:lnTo>
                    <a:pt x="334" y="28"/>
                  </a:lnTo>
                  <a:lnTo>
                    <a:pt x="349" y="29"/>
                  </a:lnTo>
                  <a:lnTo>
                    <a:pt x="355" y="29"/>
                  </a:lnTo>
                  <a:lnTo>
                    <a:pt x="362" y="29"/>
                  </a:lnTo>
                  <a:lnTo>
                    <a:pt x="390" y="25"/>
                  </a:lnTo>
                  <a:lnTo>
                    <a:pt x="478" y="62"/>
                  </a:lnTo>
                  <a:lnTo>
                    <a:pt x="421" y="12"/>
                  </a:lnTo>
                  <a:close/>
                </a:path>
              </a:pathLst>
            </a:custGeom>
            <a:solidFill>
              <a:srgbClr val="B2B2B2"/>
            </a:solidFill>
            <a:ln>
              <a:noFill/>
            </a:ln>
            <a:extLst>
              <a:ext uri="{91240B29-F687-4f45-9708-019B960494DF}">
                <a14:hiddenLine xmlns:a14="http://schemas.microsoft.com/office/drawing/2010/main" w="6350">
                  <a:solidFill>
                    <a:srgbClr val="FFFFFF"/>
                  </a:solidFill>
                  <a:prstDash val="solid"/>
                  <a:round/>
                  <a:headEnd/>
                  <a:tailEnd/>
                </a14:hiddenLine>
              </a:ext>
            </a:extLst>
          </p:spPr>
          <p:txBody>
            <a:bodyPr/>
            <a:lstStyle/>
            <a:p>
              <a:endParaRPr lang="da-DK"/>
            </a:p>
          </p:txBody>
        </p:sp>
        <p:sp>
          <p:nvSpPr>
            <p:cNvPr id="983184" name="Freeform 144"/>
            <p:cNvSpPr>
              <a:spLocks/>
            </p:cNvSpPr>
            <p:nvPr/>
          </p:nvSpPr>
          <p:spPr bwMode="auto">
            <a:xfrm>
              <a:off x="3526" y="3577"/>
              <a:ext cx="307" cy="187"/>
            </a:xfrm>
            <a:custGeom>
              <a:avLst/>
              <a:gdLst>
                <a:gd name="T0" fmla="*/ 216 w 217"/>
                <a:gd name="T1" fmla="*/ 60 h 132"/>
                <a:gd name="T2" fmla="*/ 217 w 217"/>
                <a:gd name="T3" fmla="*/ 66 h 132"/>
                <a:gd name="T4" fmla="*/ 217 w 217"/>
                <a:gd name="T5" fmla="*/ 70 h 132"/>
                <a:gd name="T6" fmla="*/ 212 w 217"/>
                <a:gd name="T7" fmla="*/ 75 h 132"/>
                <a:gd name="T8" fmla="*/ 194 w 217"/>
                <a:gd name="T9" fmla="*/ 86 h 132"/>
                <a:gd name="T10" fmla="*/ 140 w 217"/>
                <a:gd name="T11" fmla="*/ 74 h 132"/>
                <a:gd name="T12" fmla="*/ 115 w 217"/>
                <a:gd name="T13" fmla="*/ 72 h 132"/>
                <a:gd name="T14" fmla="*/ 100 w 217"/>
                <a:gd name="T15" fmla="*/ 72 h 132"/>
                <a:gd name="T16" fmla="*/ 88 w 217"/>
                <a:gd name="T17" fmla="*/ 78 h 132"/>
                <a:gd name="T18" fmla="*/ 65 w 217"/>
                <a:gd name="T19" fmla="*/ 109 h 132"/>
                <a:gd name="T20" fmla="*/ 35 w 217"/>
                <a:gd name="T21" fmla="*/ 132 h 132"/>
                <a:gd name="T22" fmla="*/ 18 w 217"/>
                <a:gd name="T23" fmla="*/ 126 h 132"/>
                <a:gd name="T24" fmla="*/ 0 w 217"/>
                <a:gd name="T25" fmla="*/ 113 h 132"/>
                <a:gd name="T26" fmla="*/ 0 w 217"/>
                <a:gd name="T27" fmla="*/ 109 h 132"/>
                <a:gd name="T28" fmla="*/ 0 w 217"/>
                <a:gd name="T29" fmla="*/ 101 h 132"/>
                <a:gd name="T30" fmla="*/ 0 w 217"/>
                <a:gd name="T31" fmla="*/ 92 h 132"/>
                <a:gd name="T32" fmla="*/ 0 w 217"/>
                <a:gd name="T33" fmla="*/ 82 h 132"/>
                <a:gd name="T34" fmla="*/ 5 w 217"/>
                <a:gd name="T35" fmla="*/ 64 h 132"/>
                <a:gd name="T36" fmla="*/ 22 w 217"/>
                <a:gd name="T37" fmla="*/ 52 h 132"/>
                <a:gd name="T38" fmla="*/ 35 w 217"/>
                <a:gd name="T39" fmla="*/ 52 h 132"/>
                <a:gd name="T40" fmla="*/ 50 w 217"/>
                <a:gd name="T41" fmla="*/ 54 h 132"/>
                <a:gd name="T42" fmla="*/ 63 w 217"/>
                <a:gd name="T43" fmla="*/ 52 h 132"/>
                <a:gd name="T44" fmla="*/ 76 w 217"/>
                <a:gd name="T45" fmla="*/ 49 h 132"/>
                <a:gd name="T46" fmla="*/ 68 w 217"/>
                <a:gd name="T47" fmla="*/ 0 h 132"/>
                <a:gd name="T48" fmla="*/ 107 w 217"/>
                <a:gd name="T49" fmla="*/ 9 h 132"/>
                <a:gd name="T50" fmla="*/ 151 w 217"/>
                <a:gd name="T51" fmla="*/ 17 h 132"/>
                <a:gd name="T52" fmla="*/ 189 w 217"/>
                <a:gd name="T53" fmla="*/ 30 h 132"/>
                <a:gd name="T54" fmla="*/ 204 w 217"/>
                <a:gd name="T55" fmla="*/ 41 h 132"/>
                <a:gd name="T56" fmla="*/ 216 w 217"/>
                <a:gd name="T57"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 h="132">
                  <a:moveTo>
                    <a:pt x="216" y="60"/>
                  </a:moveTo>
                  <a:lnTo>
                    <a:pt x="217" y="66"/>
                  </a:lnTo>
                  <a:lnTo>
                    <a:pt x="217" y="70"/>
                  </a:lnTo>
                  <a:lnTo>
                    <a:pt x="212" y="75"/>
                  </a:lnTo>
                  <a:lnTo>
                    <a:pt x="194" y="86"/>
                  </a:lnTo>
                  <a:lnTo>
                    <a:pt x="140" y="74"/>
                  </a:lnTo>
                  <a:lnTo>
                    <a:pt x="115" y="72"/>
                  </a:lnTo>
                  <a:lnTo>
                    <a:pt x="100" y="72"/>
                  </a:lnTo>
                  <a:lnTo>
                    <a:pt x="88" y="78"/>
                  </a:lnTo>
                  <a:lnTo>
                    <a:pt x="65" y="109"/>
                  </a:lnTo>
                  <a:lnTo>
                    <a:pt x="35" y="132"/>
                  </a:lnTo>
                  <a:lnTo>
                    <a:pt x="18" y="126"/>
                  </a:lnTo>
                  <a:lnTo>
                    <a:pt x="0" y="113"/>
                  </a:lnTo>
                  <a:lnTo>
                    <a:pt x="0" y="109"/>
                  </a:lnTo>
                  <a:lnTo>
                    <a:pt x="0" y="101"/>
                  </a:lnTo>
                  <a:lnTo>
                    <a:pt x="0" y="92"/>
                  </a:lnTo>
                  <a:lnTo>
                    <a:pt x="0" y="82"/>
                  </a:lnTo>
                  <a:lnTo>
                    <a:pt x="5" y="64"/>
                  </a:lnTo>
                  <a:lnTo>
                    <a:pt x="22" y="52"/>
                  </a:lnTo>
                  <a:lnTo>
                    <a:pt x="35" y="52"/>
                  </a:lnTo>
                  <a:lnTo>
                    <a:pt x="50" y="54"/>
                  </a:lnTo>
                  <a:lnTo>
                    <a:pt x="63" y="52"/>
                  </a:lnTo>
                  <a:lnTo>
                    <a:pt x="76" y="49"/>
                  </a:lnTo>
                  <a:lnTo>
                    <a:pt x="68" y="0"/>
                  </a:lnTo>
                  <a:lnTo>
                    <a:pt x="107" y="9"/>
                  </a:lnTo>
                  <a:lnTo>
                    <a:pt x="151" y="17"/>
                  </a:lnTo>
                  <a:lnTo>
                    <a:pt x="189" y="30"/>
                  </a:lnTo>
                  <a:lnTo>
                    <a:pt x="204" y="41"/>
                  </a:lnTo>
                  <a:lnTo>
                    <a:pt x="216" y="6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5" name="Freeform 145"/>
            <p:cNvSpPr>
              <a:spLocks/>
            </p:cNvSpPr>
            <p:nvPr/>
          </p:nvSpPr>
          <p:spPr bwMode="auto">
            <a:xfrm>
              <a:off x="2786" y="3679"/>
              <a:ext cx="573" cy="364"/>
            </a:xfrm>
            <a:custGeom>
              <a:avLst/>
              <a:gdLst>
                <a:gd name="T0" fmla="*/ 286 w 406"/>
                <a:gd name="T1" fmla="*/ 96 h 258"/>
                <a:gd name="T2" fmla="*/ 286 w 406"/>
                <a:gd name="T3" fmla="*/ 83 h 258"/>
                <a:gd name="T4" fmla="*/ 295 w 406"/>
                <a:gd name="T5" fmla="*/ 84 h 258"/>
                <a:gd name="T6" fmla="*/ 301 w 406"/>
                <a:gd name="T7" fmla="*/ 80 h 258"/>
                <a:gd name="T8" fmla="*/ 304 w 406"/>
                <a:gd name="T9" fmla="*/ 74 h 258"/>
                <a:gd name="T10" fmla="*/ 303 w 406"/>
                <a:gd name="T11" fmla="*/ 65 h 258"/>
                <a:gd name="T12" fmla="*/ 303 w 406"/>
                <a:gd name="T13" fmla="*/ 48 h 258"/>
                <a:gd name="T14" fmla="*/ 340 w 406"/>
                <a:gd name="T15" fmla="*/ 65 h 258"/>
                <a:gd name="T16" fmla="*/ 369 w 406"/>
                <a:gd name="T17" fmla="*/ 95 h 258"/>
                <a:gd name="T18" fmla="*/ 390 w 406"/>
                <a:gd name="T19" fmla="*/ 132 h 258"/>
                <a:gd name="T20" fmla="*/ 405 w 406"/>
                <a:gd name="T21" fmla="*/ 173 h 258"/>
                <a:gd name="T22" fmla="*/ 396 w 406"/>
                <a:gd name="T23" fmla="*/ 174 h 258"/>
                <a:gd name="T24" fmla="*/ 391 w 406"/>
                <a:gd name="T25" fmla="*/ 179 h 258"/>
                <a:gd name="T26" fmla="*/ 401 w 406"/>
                <a:gd name="T27" fmla="*/ 204 h 258"/>
                <a:gd name="T28" fmla="*/ 406 w 406"/>
                <a:gd name="T29" fmla="*/ 213 h 258"/>
                <a:gd name="T30" fmla="*/ 406 w 406"/>
                <a:gd name="T31" fmla="*/ 219 h 258"/>
                <a:gd name="T32" fmla="*/ 405 w 406"/>
                <a:gd name="T33" fmla="*/ 229 h 258"/>
                <a:gd name="T34" fmla="*/ 383 w 406"/>
                <a:gd name="T35" fmla="*/ 232 h 258"/>
                <a:gd name="T36" fmla="*/ 372 w 406"/>
                <a:gd name="T37" fmla="*/ 232 h 258"/>
                <a:gd name="T38" fmla="*/ 359 w 406"/>
                <a:gd name="T39" fmla="*/ 230 h 258"/>
                <a:gd name="T40" fmla="*/ 313 w 406"/>
                <a:gd name="T41" fmla="*/ 224 h 258"/>
                <a:gd name="T42" fmla="*/ 291 w 406"/>
                <a:gd name="T43" fmla="*/ 223 h 258"/>
                <a:gd name="T44" fmla="*/ 269 w 406"/>
                <a:gd name="T45" fmla="*/ 228 h 258"/>
                <a:gd name="T46" fmla="*/ 250 w 406"/>
                <a:gd name="T47" fmla="*/ 237 h 258"/>
                <a:gd name="T48" fmla="*/ 233 w 406"/>
                <a:gd name="T49" fmla="*/ 258 h 258"/>
                <a:gd name="T50" fmla="*/ 205 w 406"/>
                <a:gd name="T51" fmla="*/ 253 h 258"/>
                <a:gd name="T52" fmla="*/ 180 w 406"/>
                <a:gd name="T53" fmla="*/ 238 h 258"/>
                <a:gd name="T54" fmla="*/ 132 w 406"/>
                <a:gd name="T55" fmla="*/ 204 h 258"/>
                <a:gd name="T56" fmla="*/ 118 w 406"/>
                <a:gd name="T57" fmla="*/ 188 h 258"/>
                <a:gd name="T58" fmla="*/ 96 w 406"/>
                <a:gd name="T59" fmla="*/ 179 h 258"/>
                <a:gd name="T60" fmla="*/ 49 w 406"/>
                <a:gd name="T61" fmla="*/ 168 h 258"/>
                <a:gd name="T62" fmla="*/ 27 w 406"/>
                <a:gd name="T63" fmla="*/ 162 h 258"/>
                <a:gd name="T64" fmla="*/ 10 w 406"/>
                <a:gd name="T65" fmla="*/ 153 h 258"/>
                <a:gd name="T66" fmla="*/ 0 w 406"/>
                <a:gd name="T67" fmla="*/ 137 h 258"/>
                <a:gd name="T68" fmla="*/ 0 w 406"/>
                <a:gd name="T69" fmla="*/ 127 h 258"/>
                <a:gd name="T70" fmla="*/ 1 w 406"/>
                <a:gd name="T71" fmla="*/ 113 h 258"/>
                <a:gd name="T72" fmla="*/ 10 w 406"/>
                <a:gd name="T73" fmla="*/ 113 h 258"/>
                <a:gd name="T74" fmla="*/ 17 w 406"/>
                <a:gd name="T75" fmla="*/ 113 h 258"/>
                <a:gd name="T76" fmla="*/ 32 w 406"/>
                <a:gd name="T77" fmla="*/ 115 h 258"/>
                <a:gd name="T78" fmla="*/ 44 w 406"/>
                <a:gd name="T79" fmla="*/ 113 h 258"/>
                <a:gd name="T80" fmla="*/ 56 w 406"/>
                <a:gd name="T81" fmla="*/ 100 h 258"/>
                <a:gd name="T82" fmla="*/ 35 w 406"/>
                <a:gd name="T83" fmla="*/ 88 h 258"/>
                <a:gd name="T84" fmla="*/ 21 w 406"/>
                <a:gd name="T85" fmla="*/ 70 h 258"/>
                <a:gd name="T86" fmla="*/ 16 w 406"/>
                <a:gd name="T87" fmla="*/ 46 h 258"/>
                <a:gd name="T88" fmla="*/ 24 w 406"/>
                <a:gd name="T89" fmla="*/ 24 h 258"/>
                <a:gd name="T90" fmla="*/ 49 w 406"/>
                <a:gd name="T91" fmla="*/ 9 h 258"/>
                <a:gd name="T92" fmla="*/ 78 w 406"/>
                <a:gd name="T93" fmla="*/ 1 h 258"/>
                <a:gd name="T94" fmla="*/ 94 w 406"/>
                <a:gd name="T95" fmla="*/ 0 h 258"/>
                <a:gd name="T96" fmla="*/ 102 w 406"/>
                <a:gd name="T97" fmla="*/ 0 h 258"/>
                <a:gd name="T98" fmla="*/ 110 w 406"/>
                <a:gd name="T99" fmla="*/ 0 h 258"/>
                <a:gd name="T100" fmla="*/ 141 w 406"/>
                <a:gd name="T101" fmla="*/ 4 h 258"/>
                <a:gd name="T102" fmla="*/ 163 w 406"/>
                <a:gd name="T103" fmla="*/ 38 h 258"/>
                <a:gd name="T104" fmla="*/ 197 w 406"/>
                <a:gd name="T105" fmla="*/ 63 h 258"/>
                <a:gd name="T106" fmla="*/ 280 w 406"/>
                <a:gd name="T107" fmla="*/ 100 h 258"/>
                <a:gd name="T108" fmla="*/ 286 w 406"/>
                <a:gd name="T109" fmla="*/ 9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258">
                  <a:moveTo>
                    <a:pt x="286" y="96"/>
                  </a:moveTo>
                  <a:lnTo>
                    <a:pt x="286" y="83"/>
                  </a:lnTo>
                  <a:lnTo>
                    <a:pt x="295" y="84"/>
                  </a:lnTo>
                  <a:lnTo>
                    <a:pt x="301" y="80"/>
                  </a:lnTo>
                  <a:lnTo>
                    <a:pt x="304" y="74"/>
                  </a:lnTo>
                  <a:lnTo>
                    <a:pt x="303" y="65"/>
                  </a:lnTo>
                  <a:lnTo>
                    <a:pt x="303" y="48"/>
                  </a:lnTo>
                  <a:lnTo>
                    <a:pt x="340" y="65"/>
                  </a:lnTo>
                  <a:lnTo>
                    <a:pt x="369" y="95"/>
                  </a:lnTo>
                  <a:lnTo>
                    <a:pt x="390" y="132"/>
                  </a:lnTo>
                  <a:lnTo>
                    <a:pt x="405" y="173"/>
                  </a:lnTo>
                  <a:lnTo>
                    <a:pt x="396" y="174"/>
                  </a:lnTo>
                  <a:lnTo>
                    <a:pt x="391" y="179"/>
                  </a:lnTo>
                  <a:lnTo>
                    <a:pt x="401" y="204"/>
                  </a:lnTo>
                  <a:lnTo>
                    <a:pt x="406" y="213"/>
                  </a:lnTo>
                  <a:lnTo>
                    <a:pt x="406" y="219"/>
                  </a:lnTo>
                  <a:lnTo>
                    <a:pt x="405" y="229"/>
                  </a:lnTo>
                  <a:lnTo>
                    <a:pt x="383" y="232"/>
                  </a:lnTo>
                  <a:lnTo>
                    <a:pt x="372" y="232"/>
                  </a:lnTo>
                  <a:lnTo>
                    <a:pt x="359" y="230"/>
                  </a:lnTo>
                  <a:lnTo>
                    <a:pt x="313" y="224"/>
                  </a:lnTo>
                  <a:lnTo>
                    <a:pt x="291" y="223"/>
                  </a:lnTo>
                  <a:lnTo>
                    <a:pt x="269" y="228"/>
                  </a:lnTo>
                  <a:lnTo>
                    <a:pt x="250" y="237"/>
                  </a:lnTo>
                  <a:lnTo>
                    <a:pt x="233" y="258"/>
                  </a:lnTo>
                  <a:lnTo>
                    <a:pt x="205" y="253"/>
                  </a:lnTo>
                  <a:lnTo>
                    <a:pt x="180" y="238"/>
                  </a:lnTo>
                  <a:lnTo>
                    <a:pt x="132" y="204"/>
                  </a:lnTo>
                  <a:lnTo>
                    <a:pt x="118" y="188"/>
                  </a:lnTo>
                  <a:lnTo>
                    <a:pt x="96" y="179"/>
                  </a:lnTo>
                  <a:lnTo>
                    <a:pt x="49" y="168"/>
                  </a:lnTo>
                  <a:lnTo>
                    <a:pt x="27" y="162"/>
                  </a:lnTo>
                  <a:lnTo>
                    <a:pt x="10" y="153"/>
                  </a:lnTo>
                  <a:lnTo>
                    <a:pt x="0" y="137"/>
                  </a:lnTo>
                  <a:lnTo>
                    <a:pt x="0" y="127"/>
                  </a:lnTo>
                  <a:lnTo>
                    <a:pt x="1" y="113"/>
                  </a:lnTo>
                  <a:lnTo>
                    <a:pt x="10" y="113"/>
                  </a:lnTo>
                  <a:lnTo>
                    <a:pt x="17" y="113"/>
                  </a:lnTo>
                  <a:lnTo>
                    <a:pt x="32" y="115"/>
                  </a:lnTo>
                  <a:lnTo>
                    <a:pt x="44" y="113"/>
                  </a:lnTo>
                  <a:lnTo>
                    <a:pt x="56" y="100"/>
                  </a:lnTo>
                  <a:lnTo>
                    <a:pt x="35" y="88"/>
                  </a:lnTo>
                  <a:lnTo>
                    <a:pt x="21" y="70"/>
                  </a:lnTo>
                  <a:lnTo>
                    <a:pt x="16" y="46"/>
                  </a:lnTo>
                  <a:lnTo>
                    <a:pt x="24" y="24"/>
                  </a:lnTo>
                  <a:lnTo>
                    <a:pt x="49" y="9"/>
                  </a:lnTo>
                  <a:lnTo>
                    <a:pt x="78" y="1"/>
                  </a:lnTo>
                  <a:lnTo>
                    <a:pt x="94" y="0"/>
                  </a:lnTo>
                  <a:lnTo>
                    <a:pt x="102" y="0"/>
                  </a:lnTo>
                  <a:lnTo>
                    <a:pt x="110" y="0"/>
                  </a:lnTo>
                  <a:lnTo>
                    <a:pt x="141" y="4"/>
                  </a:lnTo>
                  <a:lnTo>
                    <a:pt x="163" y="38"/>
                  </a:lnTo>
                  <a:lnTo>
                    <a:pt x="197" y="63"/>
                  </a:lnTo>
                  <a:lnTo>
                    <a:pt x="280" y="100"/>
                  </a:lnTo>
                  <a:lnTo>
                    <a:pt x="286" y="9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6" name="Freeform 146"/>
            <p:cNvSpPr>
              <a:spLocks/>
            </p:cNvSpPr>
            <p:nvPr/>
          </p:nvSpPr>
          <p:spPr bwMode="auto">
            <a:xfrm>
              <a:off x="3259" y="3659"/>
              <a:ext cx="291" cy="407"/>
            </a:xfrm>
            <a:custGeom>
              <a:avLst/>
              <a:gdLst>
                <a:gd name="T0" fmla="*/ 38 w 206"/>
                <a:gd name="T1" fmla="*/ 13 h 288"/>
                <a:gd name="T2" fmla="*/ 50 w 206"/>
                <a:gd name="T3" fmla="*/ 2 h 288"/>
                <a:gd name="T4" fmla="*/ 58 w 206"/>
                <a:gd name="T5" fmla="*/ 0 h 288"/>
                <a:gd name="T6" fmla="*/ 68 w 206"/>
                <a:gd name="T7" fmla="*/ 0 h 288"/>
                <a:gd name="T8" fmla="*/ 71 w 206"/>
                <a:gd name="T9" fmla="*/ 10 h 288"/>
                <a:gd name="T10" fmla="*/ 78 w 206"/>
                <a:gd name="T11" fmla="*/ 16 h 288"/>
                <a:gd name="T12" fmla="*/ 89 w 206"/>
                <a:gd name="T13" fmla="*/ 17 h 288"/>
                <a:gd name="T14" fmla="*/ 100 w 206"/>
                <a:gd name="T15" fmla="*/ 17 h 288"/>
                <a:gd name="T16" fmla="*/ 110 w 206"/>
                <a:gd name="T17" fmla="*/ 19 h 288"/>
                <a:gd name="T18" fmla="*/ 122 w 206"/>
                <a:gd name="T19" fmla="*/ 21 h 288"/>
                <a:gd name="T20" fmla="*/ 129 w 206"/>
                <a:gd name="T21" fmla="*/ 28 h 288"/>
                <a:gd name="T22" fmla="*/ 133 w 206"/>
                <a:gd name="T23" fmla="*/ 41 h 288"/>
                <a:gd name="T24" fmla="*/ 146 w 206"/>
                <a:gd name="T25" fmla="*/ 46 h 288"/>
                <a:gd name="T26" fmla="*/ 161 w 206"/>
                <a:gd name="T27" fmla="*/ 43 h 288"/>
                <a:gd name="T28" fmla="*/ 174 w 206"/>
                <a:gd name="T29" fmla="*/ 39 h 288"/>
                <a:gd name="T30" fmla="*/ 183 w 206"/>
                <a:gd name="T31" fmla="*/ 38 h 288"/>
                <a:gd name="T32" fmla="*/ 191 w 206"/>
                <a:gd name="T33" fmla="*/ 41 h 288"/>
                <a:gd name="T34" fmla="*/ 201 w 206"/>
                <a:gd name="T35" fmla="*/ 54 h 288"/>
                <a:gd name="T36" fmla="*/ 206 w 206"/>
                <a:gd name="T37" fmla="*/ 71 h 288"/>
                <a:gd name="T38" fmla="*/ 206 w 206"/>
                <a:gd name="T39" fmla="*/ 89 h 288"/>
                <a:gd name="T40" fmla="*/ 206 w 206"/>
                <a:gd name="T41" fmla="*/ 98 h 288"/>
                <a:gd name="T42" fmla="*/ 206 w 206"/>
                <a:gd name="T43" fmla="*/ 108 h 288"/>
                <a:gd name="T44" fmla="*/ 185 w 206"/>
                <a:gd name="T45" fmla="*/ 113 h 288"/>
                <a:gd name="T46" fmla="*/ 170 w 206"/>
                <a:gd name="T47" fmla="*/ 125 h 288"/>
                <a:gd name="T48" fmla="*/ 153 w 206"/>
                <a:gd name="T49" fmla="*/ 154 h 288"/>
                <a:gd name="T50" fmla="*/ 137 w 206"/>
                <a:gd name="T51" fmla="*/ 188 h 288"/>
                <a:gd name="T52" fmla="*/ 113 w 206"/>
                <a:gd name="T53" fmla="*/ 215 h 288"/>
                <a:gd name="T54" fmla="*/ 125 w 206"/>
                <a:gd name="T55" fmla="*/ 288 h 288"/>
                <a:gd name="T56" fmla="*/ 114 w 206"/>
                <a:gd name="T57" fmla="*/ 288 h 288"/>
                <a:gd name="T58" fmla="*/ 104 w 206"/>
                <a:gd name="T59" fmla="*/ 284 h 288"/>
                <a:gd name="T60" fmla="*/ 91 w 206"/>
                <a:gd name="T61" fmla="*/ 269 h 288"/>
                <a:gd name="T62" fmla="*/ 80 w 206"/>
                <a:gd name="T63" fmla="*/ 228 h 288"/>
                <a:gd name="T64" fmla="*/ 78 w 206"/>
                <a:gd name="T65" fmla="*/ 218 h 288"/>
                <a:gd name="T66" fmla="*/ 79 w 206"/>
                <a:gd name="T67" fmla="*/ 208 h 288"/>
                <a:gd name="T68" fmla="*/ 88 w 206"/>
                <a:gd name="T69" fmla="*/ 191 h 288"/>
                <a:gd name="T70" fmla="*/ 94 w 206"/>
                <a:gd name="T71" fmla="*/ 174 h 288"/>
                <a:gd name="T72" fmla="*/ 92 w 206"/>
                <a:gd name="T73" fmla="*/ 165 h 288"/>
                <a:gd name="T74" fmla="*/ 86 w 206"/>
                <a:gd name="T75" fmla="*/ 155 h 288"/>
                <a:gd name="T76" fmla="*/ 69 w 206"/>
                <a:gd name="T77" fmla="*/ 136 h 288"/>
                <a:gd name="T78" fmla="*/ 58 w 206"/>
                <a:gd name="T79" fmla="*/ 115 h 288"/>
                <a:gd name="T80" fmla="*/ 48 w 206"/>
                <a:gd name="T81" fmla="*/ 93 h 288"/>
                <a:gd name="T82" fmla="*/ 27 w 206"/>
                <a:gd name="T83" fmla="*/ 77 h 288"/>
                <a:gd name="T84" fmla="*/ 27 w 206"/>
                <a:gd name="T85" fmla="*/ 60 h 288"/>
                <a:gd name="T86" fmla="*/ 24 w 206"/>
                <a:gd name="T87" fmla="*/ 44 h 288"/>
                <a:gd name="T88" fmla="*/ 17 w 206"/>
                <a:gd name="T89" fmla="*/ 31 h 288"/>
                <a:gd name="T90" fmla="*/ 0 w 206"/>
                <a:gd name="T91" fmla="*/ 25 h 288"/>
                <a:gd name="T92" fmla="*/ 0 w 206"/>
                <a:gd name="T93" fmla="*/ 17 h 288"/>
                <a:gd name="T94" fmla="*/ 2 w 206"/>
                <a:gd name="T95" fmla="*/ 11 h 288"/>
                <a:gd name="T96" fmla="*/ 13 w 206"/>
                <a:gd name="T97" fmla="*/ 2 h 288"/>
                <a:gd name="T98" fmla="*/ 27 w 206"/>
                <a:gd name="T99" fmla="*/ 1 h 288"/>
                <a:gd name="T100" fmla="*/ 38 w 206"/>
                <a:gd name="T101" fmla="*/ 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288">
                  <a:moveTo>
                    <a:pt x="38" y="13"/>
                  </a:moveTo>
                  <a:lnTo>
                    <a:pt x="50" y="2"/>
                  </a:lnTo>
                  <a:lnTo>
                    <a:pt x="58" y="0"/>
                  </a:lnTo>
                  <a:lnTo>
                    <a:pt x="68" y="0"/>
                  </a:lnTo>
                  <a:lnTo>
                    <a:pt x="71" y="10"/>
                  </a:lnTo>
                  <a:lnTo>
                    <a:pt x="78" y="16"/>
                  </a:lnTo>
                  <a:lnTo>
                    <a:pt x="89" y="17"/>
                  </a:lnTo>
                  <a:lnTo>
                    <a:pt x="100" y="17"/>
                  </a:lnTo>
                  <a:lnTo>
                    <a:pt x="110" y="19"/>
                  </a:lnTo>
                  <a:lnTo>
                    <a:pt x="122" y="21"/>
                  </a:lnTo>
                  <a:lnTo>
                    <a:pt x="129" y="28"/>
                  </a:lnTo>
                  <a:lnTo>
                    <a:pt x="133" y="41"/>
                  </a:lnTo>
                  <a:lnTo>
                    <a:pt x="146" y="46"/>
                  </a:lnTo>
                  <a:lnTo>
                    <a:pt x="161" y="43"/>
                  </a:lnTo>
                  <a:lnTo>
                    <a:pt x="174" y="39"/>
                  </a:lnTo>
                  <a:lnTo>
                    <a:pt x="183" y="38"/>
                  </a:lnTo>
                  <a:lnTo>
                    <a:pt x="191" y="41"/>
                  </a:lnTo>
                  <a:lnTo>
                    <a:pt x="201" y="54"/>
                  </a:lnTo>
                  <a:lnTo>
                    <a:pt x="206" y="71"/>
                  </a:lnTo>
                  <a:lnTo>
                    <a:pt x="206" y="89"/>
                  </a:lnTo>
                  <a:lnTo>
                    <a:pt x="206" y="98"/>
                  </a:lnTo>
                  <a:lnTo>
                    <a:pt x="206" y="108"/>
                  </a:lnTo>
                  <a:lnTo>
                    <a:pt x="185" y="113"/>
                  </a:lnTo>
                  <a:lnTo>
                    <a:pt x="170" y="125"/>
                  </a:lnTo>
                  <a:lnTo>
                    <a:pt x="153" y="154"/>
                  </a:lnTo>
                  <a:lnTo>
                    <a:pt x="137" y="188"/>
                  </a:lnTo>
                  <a:lnTo>
                    <a:pt x="113" y="215"/>
                  </a:lnTo>
                  <a:lnTo>
                    <a:pt x="125" y="288"/>
                  </a:lnTo>
                  <a:lnTo>
                    <a:pt x="114" y="288"/>
                  </a:lnTo>
                  <a:lnTo>
                    <a:pt x="104" y="284"/>
                  </a:lnTo>
                  <a:lnTo>
                    <a:pt x="91" y="269"/>
                  </a:lnTo>
                  <a:lnTo>
                    <a:pt x="80" y="228"/>
                  </a:lnTo>
                  <a:lnTo>
                    <a:pt x="78" y="218"/>
                  </a:lnTo>
                  <a:lnTo>
                    <a:pt x="79" y="208"/>
                  </a:lnTo>
                  <a:lnTo>
                    <a:pt x="88" y="191"/>
                  </a:lnTo>
                  <a:lnTo>
                    <a:pt x="94" y="174"/>
                  </a:lnTo>
                  <a:lnTo>
                    <a:pt x="92" y="165"/>
                  </a:lnTo>
                  <a:lnTo>
                    <a:pt x="86" y="155"/>
                  </a:lnTo>
                  <a:lnTo>
                    <a:pt x="69" y="136"/>
                  </a:lnTo>
                  <a:lnTo>
                    <a:pt x="58" y="115"/>
                  </a:lnTo>
                  <a:lnTo>
                    <a:pt x="48" y="93"/>
                  </a:lnTo>
                  <a:lnTo>
                    <a:pt x="27" y="77"/>
                  </a:lnTo>
                  <a:lnTo>
                    <a:pt x="27" y="60"/>
                  </a:lnTo>
                  <a:lnTo>
                    <a:pt x="24" y="44"/>
                  </a:lnTo>
                  <a:lnTo>
                    <a:pt x="17" y="31"/>
                  </a:lnTo>
                  <a:lnTo>
                    <a:pt x="0" y="25"/>
                  </a:lnTo>
                  <a:lnTo>
                    <a:pt x="0" y="17"/>
                  </a:lnTo>
                  <a:lnTo>
                    <a:pt x="2" y="11"/>
                  </a:lnTo>
                  <a:lnTo>
                    <a:pt x="13" y="2"/>
                  </a:lnTo>
                  <a:lnTo>
                    <a:pt x="27" y="1"/>
                  </a:lnTo>
                  <a:lnTo>
                    <a:pt x="3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7" name="Freeform 147"/>
            <p:cNvSpPr>
              <a:spLocks/>
            </p:cNvSpPr>
            <p:nvPr/>
          </p:nvSpPr>
          <p:spPr bwMode="auto">
            <a:xfrm>
              <a:off x="3372" y="3066"/>
              <a:ext cx="278" cy="248"/>
            </a:xfrm>
            <a:custGeom>
              <a:avLst/>
              <a:gdLst>
                <a:gd name="T0" fmla="*/ 0 w 197"/>
                <a:gd name="T1" fmla="*/ 0 h 176"/>
                <a:gd name="T2" fmla="*/ 164 w 197"/>
                <a:gd name="T3" fmla="*/ 0 h 176"/>
                <a:gd name="T4" fmla="*/ 145 w 197"/>
                <a:gd name="T5" fmla="*/ 25 h 176"/>
                <a:gd name="T6" fmla="*/ 142 w 197"/>
                <a:gd name="T7" fmla="*/ 41 h 176"/>
                <a:gd name="T8" fmla="*/ 148 w 197"/>
                <a:gd name="T9" fmla="*/ 61 h 176"/>
                <a:gd name="T10" fmla="*/ 197 w 197"/>
                <a:gd name="T11" fmla="*/ 95 h 176"/>
                <a:gd name="T12" fmla="*/ 183 w 197"/>
                <a:gd name="T13" fmla="*/ 117 h 176"/>
                <a:gd name="T14" fmla="*/ 173 w 197"/>
                <a:gd name="T15" fmla="*/ 145 h 176"/>
                <a:gd name="T16" fmla="*/ 161 w 197"/>
                <a:gd name="T17" fmla="*/ 162 h 176"/>
                <a:gd name="T18" fmla="*/ 151 w 197"/>
                <a:gd name="T19" fmla="*/ 163 h 176"/>
                <a:gd name="T20" fmla="*/ 134 w 197"/>
                <a:gd name="T21" fmla="*/ 157 h 176"/>
                <a:gd name="T22" fmla="*/ 82 w 197"/>
                <a:gd name="T23" fmla="*/ 176 h 176"/>
                <a:gd name="T24" fmla="*/ 87 w 197"/>
                <a:gd name="T25" fmla="*/ 119 h 176"/>
                <a:gd name="T26" fmla="*/ 70 w 197"/>
                <a:gd name="T27" fmla="*/ 119 h 176"/>
                <a:gd name="T28" fmla="*/ 46 w 197"/>
                <a:gd name="T29" fmla="*/ 106 h 176"/>
                <a:gd name="T30" fmla="*/ 34 w 197"/>
                <a:gd name="T31" fmla="*/ 84 h 176"/>
                <a:gd name="T32" fmla="*/ 23 w 197"/>
                <a:gd name="T33" fmla="*/ 37 h 176"/>
                <a:gd name="T34" fmla="*/ 0 w 197"/>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76">
                  <a:moveTo>
                    <a:pt x="0" y="0"/>
                  </a:moveTo>
                  <a:lnTo>
                    <a:pt x="164" y="0"/>
                  </a:lnTo>
                  <a:lnTo>
                    <a:pt x="145" y="25"/>
                  </a:lnTo>
                  <a:lnTo>
                    <a:pt x="142" y="41"/>
                  </a:lnTo>
                  <a:lnTo>
                    <a:pt x="148" y="61"/>
                  </a:lnTo>
                  <a:lnTo>
                    <a:pt x="197" y="95"/>
                  </a:lnTo>
                  <a:lnTo>
                    <a:pt x="183" y="117"/>
                  </a:lnTo>
                  <a:lnTo>
                    <a:pt x="173" y="145"/>
                  </a:lnTo>
                  <a:lnTo>
                    <a:pt x="161" y="162"/>
                  </a:lnTo>
                  <a:lnTo>
                    <a:pt x="151" y="163"/>
                  </a:lnTo>
                  <a:lnTo>
                    <a:pt x="134" y="157"/>
                  </a:lnTo>
                  <a:lnTo>
                    <a:pt x="82" y="176"/>
                  </a:lnTo>
                  <a:lnTo>
                    <a:pt x="87" y="119"/>
                  </a:lnTo>
                  <a:lnTo>
                    <a:pt x="70" y="119"/>
                  </a:lnTo>
                  <a:lnTo>
                    <a:pt x="46" y="106"/>
                  </a:lnTo>
                  <a:lnTo>
                    <a:pt x="34" y="84"/>
                  </a:lnTo>
                  <a:lnTo>
                    <a:pt x="23" y="37"/>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83188" name="Freeform 148"/>
            <p:cNvSpPr>
              <a:spLocks/>
            </p:cNvSpPr>
            <p:nvPr/>
          </p:nvSpPr>
          <p:spPr bwMode="auto">
            <a:xfrm>
              <a:off x="3359" y="2434"/>
              <a:ext cx="482" cy="422"/>
            </a:xfrm>
            <a:custGeom>
              <a:avLst/>
              <a:gdLst>
                <a:gd name="T0" fmla="*/ 293 w 341"/>
                <a:gd name="T1" fmla="*/ 26 h 299"/>
                <a:gd name="T2" fmla="*/ 324 w 341"/>
                <a:gd name="T3" fmla="*/ 41 h 299"/>
                <a:gd name="T4" fmla="*/ 336 w 341"/>
                <a:gd name="T5" fmla="*/ 55 h 299"/>
                <a:gd name="T6" fmla="*/ 341 w 341"/>
                <a:gd name="T7" fmla="*/ 73 h 299"/>
                <a:gd name="T8" fmla="*/ 318 w 341"/>
                <a:gd name="T9" fmla="*/ 113 h 299"/>
                <a:gd name="T10" fmla="*/ 306 w 341"/>
                <a:gd name="T11" fmla="*/ 158 h 299"/>
                <a:gd name="T12" fmla="*/ 306 w 341"/>
                <a:gd name="T13" fmla="*/ 162 h 299"/>
                <a:gd name="T14" fmla="*/ 306 w 341"/>
                <a:gd name="T15" fmla="*/ 169 h 299"/>
                <a:gd name="T16" fmla="*/ 314 w 341"/>
                <a:gd name="T17" fmla="*/ 178 h 299"/>
                <a:gd name="T18" fmla="*/ 320 w 341"/>
                <a:gd name="T19" fmla="*/ 187 h 299"/>
                <a:gd name="T20" fmla="*/ 322 w 341"/>
                <a:gd name="T21" fmla="*/ 193 h 299"/>
                <a:gd name="T22" fmla="*/ 318 w 341"/>
                <a:gd name="T23" fmla="*/ 200 h 299"/>
                <a:gd name="T24" fmla="*/ 301 w 341"/>
                <a:gd name="T25" fmla="*/ 215 h 299"/>
                <a:gd name="T26" fmla="*/ 280 w 341"/>
                <a:gd name="T27" fmla="*/ 224 h 299"/>
                <a:gd name="T28" fmla="*/ 235 w 341"/>
                <a:gd name="T29" fmla="*/ 237 h 299"/>
                <a:gd name="T30" fmla="*/ 197 w 341"/>
                <a:gd name="T31" fmla="*/ 255 h 299"/>
                <a:gd name="T32" fmla="*/ 182 w 341"/>
                <a:gd name="T33" fmla="*/ 271 h 299"/>
                <a:gd name="T34" fmla="*/ 174 w 341"/>
                <a:gd name="T35" fmla="*/ 298 h 299"/>
                <a:gd name="T36" fmla="*/ 164 w 341"/>
                <a:gd name="T37" fmla="*/ 299 h 299"/>
                <a:gd name="T38" fmla="*/ 155 w 341"/>
                <a:gd name="T39" fmla="*/ 295 h 299"/>
                <a:gd name="T40" fmla="*/ 140 w 341"/>
                <a:gd name="T41" fmla="*/ 280 h 299"/>
                <a:gd name="T42" fmla="*/ 127 w 341"/>
                <a:gd name="T43" fmla="*/ 269 h 299"/>
                <a:gd name="T44" fmla="*/ 119 w 341"/>
                <a:gd name="T45" fmla="*/ 265 h 299"/>
                <a:gd name="T46" fmla="*/ 111 w 341"/>
                <a:gd name="T47" fmla="*/ 265 h 299"/>
                <a:gd name="T48" fmla="*/ 96 w 341"/>
                <a:gd name="T49" fmla="*/ 229 h 299"/>
                <a:gd name="T50" fmla="*/ 89 w 341"/>
                <a:gd name="T51" fmla="*/ 189 h 299"/>
                <a:gd name="T52" fmla="*/ 80 w 341"/>
                <a:gd name="T53" fmla="*/ 149 h 299"/>
                <a:gd name="T54" fmla="*/ 56 w 341"/>
                <a:gd name="T55" fmla="*/ 116 h 299"/>
                <a:gd name="T56" fmla="*/ 29 w 341"/>
                <a:gd name="T57" fmla="*/ 125 h 299"/>
                <a:gd name="T58" fmla="*/ 16 w 341"/>
                <a:gd name="T59" fmla="*/ 128 h 299"/>
                <a:gd name="T60" fmla="*/ 7 w 341"/>
                <a:gd name="T61" fmla="*/ 129 h 299"/>
                <a:gd name="T62" fmla="*/ 0 w 341"/>
                <a:gd name="T63" fmla="*/ 128 h 299"/>
                <a:gd name="T64" fmla="*/ 0 w 341"/>
                <a:gd name="T65" fmla="*/ 110 h 299"/>
                <a:gd name="T66" fmla="*/ 29 w 341"/>
                <a:gd name="T67" fmla="*/ 96 h 299"/>
                <a:gd name="T68" fmla="*/ 58 w 341"/>
                <a:gd name="T69" fmla="*/ 77 h 299"/>
                <a:gd name="T70" fmla="*/ 117 w 341"/>
                <a:gd name="T71" fmla="*/ 30 h 299"/>
                <a:gd name="T72" fmla="*/ 146 w 341"/>
                <a:gd name="T73" fmla="*/ 13 h 299"/>
                <a:gd name="T74" fmla="*/ 174 w 341"/>
                <a:gd name="T75" fmla="*/ 1 h 299"/>
                <a:gd name="T76" fmla="*/ 190 w 341"/>
                <a:gd name="T77" fmla="*/ 0 h 299"/>
                <a:gd name="T78" fmla="*/ 197 w 341"/>
                <a:gd name="T79" fmla="*/ 0 h 299"/>
                <a:gd name="T80" fmla="*/ 205 w 341"/>
                <a:gd name="T81" fmla="*/ 0 h 299"/>
                <a:gd name="T82" fmla="*/ 239 w 341"/>
                <a:gd name="T83" fmla="*/ 14 h 299"/>
                <a:gd name="T84" fmla="*/ 293 w 341"/>
                <a:gd name="T85" fmla="*/ 2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299">
                  <a:moveTo>
                    <a:pt x="293" y="26"/>
                  </a:moveTo>
                  <a:lnTo>
                    <a:pt x="324" y="41"/>
                  </a:lnTo>
                  <a:lnTo>
                    <a:pt x="336" y="55"/>
                  </a:lnTo>
                  <a:lnTo>
                    <a:pt x="341" y="73"/>
                  </a:lnTo>
                  <a:lnTo>
                    <a:pt x="318" y="113"/>
                  </a:lnTo>
                  <a:lnTo>
                    <a:pt x="306" y="158"/>
                  </a:lnTo>
                  <a:lnTo>
                    <a:pt x="306" y="162"/>
                  </a:lnTo>
                  <a:lnTo>
                    <a:pt x="306" y="169"/>
                  </a:lnTo>
                  <a:lnTo>
                    <a:pt x="314" y="178"/>
                  </a:lnTo>
                  <a:lnTo>
                    <a:pt x="320" y="187"/>
                  </a:lnTo>
                  <a:lnTo>
                    <a:pt x="322" y="193"/>
                  </a:lnTo>
                  <a:lnTo>
                    <a:pt x="318" y="200"/>
                  </a:lnTo>
                  <a:lnTo>
                    <a:pt x="301" y="215"/>
                  </a:lnTo>
                  <a:lnTo>
                    <a:pt x="280" y="224"/>
                  </a:lnTo>
                  <a:lnTo>
                    <a:pt x="235" y="237"/>
                  </a:lnTo>
                  <a:lnTo>
                    <a:pt x="197" y="255"/>
                  </a:lnTo>
                  <a:lnTo>
                    <a:pt x="182" y="271"/>
                  </a:lnTo>
                  <a:lnTo>
                    <a:pt x="174" y="298"/>
                  </a:lnTo>
                  <a:lnTo>
                    <a:pt x="164" y="299"/>
                  </a:lnTo>
                  <a:lnTo>
                    <a:pt x="155" y="295"/>
                  </a:lnTo>
                  <a:lnTo>
                    <a:pt x="140" y="280"/>
                  </a:lnTo>
                  <a:lnTo>
                    <a:pt x="127" y="269"/>
                  </a:lnTo>
                  <a:lnTo>
                    <a:pt x="119" y="265"/>
                  </a:lnTo>
                  <a:lnTo>
                    <a:pt x="111" y="265"/>
                  </a:lnTo>
                  <a:lnTo>
                    <a:pt x="96" y="229"/>
                  </a:lnTo>
                  <a:lnTo>
                    <a:pt x="89" y="189"/>
                  </a:lnTo>
                  <a:lnTo>
                    <a:pt x="80" y="149"/>
                  </a:lnTo>
                  <a:lnTo>
                    <a:pt x="56" y="116"/>
                  </a:lnTo>
                  <a:lnTo>
                    <a:pt x="29" y="125"/>
                  </a:lnTo>
                  <a:lnTo>
                    <a:pt x="16" y="128"/>
                  </a:lnTo>
                  <a:lnTo>
                    <a:pt x="7" y="129"/>
                  </a:lnTo>
                  <a:lnTo>
                    <a:pt x="0" y="128"/>
                  </a:lnTo>
                  <a:lnTo>
                    <a:pt x="0" y="110"/>
                  </a:lnTo>
                  <a:lnTo>
                    <a:pt x="29" y="96"/>
                  </a:lnTo>
                  <a:lnTo>
                    <a:pt x="58" y="77"/>
                  </a:lnTo>
                  <a:lnTo>
                    <a:pt x="117" y="30"/>
                  </a:lnTo>
                  <a:lnTo>
                    <a:pt x="146" y="13"/>
                  </a:lnTo>
                  <a:lnTo>
                    <a:pt x="174" y="1"/>
                  </a:lnTo>
                  <a:lnTo>
                    <a:pt x="190" y="0"/>
                  </a:lnTo>
                  <a:lnTo>
                    <a:pt x="197" y="0"/>
                  </a:lnTo>
                  <a:lnTo>
                    <a:pt x="205" y="0"/>
                  </a:lnTo>
                  <a:lnTo>
                    <a:pt x="239" y="14"/>
                  </a:lnTo>
                  <a:lnTo>
                    <a:pt x="293" y="26"/>
                  </a:lnTo>
                  <a:close/>
                </a:path>
              </a:pathLst>
            </a:custGeom>
            <a:solidFill>
              <a:srgbClr val="B2B2B2"/>
            </a:solidFill>
            <a:ln>
              <a:noFill/>
            </a:ln>
            <a:extLst>
              <a:ext uri="{91240B29-F687-4f45-9708-019B960494DF}">
                <a14:hiddenLine xmlns:a14="http://schemas.microsoft.com/office/drawing/2010/main" w="9525">
                  <a:solidFill>
                    <a:srgbClr val="00667A"/>
                  </a:solidFill>
                  <a:prstDash val="solid"/>
                  <a:round/>
                  <a:headEnd/>
                  <a:tailEnd/>
                </a14:hiddenLine>
              </a:ext>
            </a:extLst>
          </p:spPr>
          <p:txBody>
            <a:bodyPr/>
            <a:lstStyle/>
            <a:p>
              <a:endParaRPr lang="da-DK"/>
            </a:p>
          </p:txBody>
        </p:sp>
        <p:sp>
          <p:nvSpPr>
            <p:cNvPr id="983189" name="Freeform 149"/>
            <p:cNvSpPr>
              <a:spLocks/>
            </p:cNvSpPr>
            <p:nvPr/>
          </p:nvSpPr>
          <p:spPr bwMode="auto">
            <a:xfrm>
              <a:off x="3313" y="2810"/>
              <a:ext cx="349" cy="248"/>
            </a:xfrm>
            <a:custGeom>
              <a:avLst/>
              <a:gdLst>
                <a:gd name="T0" fmla="*/ 213 w 247"/>
                <a:gd name="T1" fmla="*/ 176 h 176"/>
                <a:gd name="T2" fmla="*/ 34 w 247"/>
                <a:gd name="T3" fmla="*/ 176 h 176"/>
                <a:gd name="T4" fmla="*/ 18 w 247"/>
                <a:gd name="T5" fmla="*/ 150 h 176"/>
                <a:gd name="T6" fmla="*/ 2 w 247"/>
                <a:gd name="T7" fmla="*/ 114 h 176"/>
                <a:gd name="T8" fmla="*/ 0 w 247"/>
                <a:gd name="T9" fmla="*/ 95 h 176"/>
                <a:gd name="T10" fmla="*/ 0 w 247"/>
                <a:gd name="T11" fmla="*/ 84 h 176"/>
                <a:gd name="T12" fmla="*/ 1 w 247"/>
                <a:gd name="T13" fmla="*/ 73 h 176"/>
                <a:gd name="T14" fmla="*/ 11 w 247"/>
                <a:gd name="T15" fmla="*/ 67 h 176"/>
                <a:gd name="T16" fmla="*/ 16 w 247"/>
                <a:gd name="T17" fmla="*/ 60 h 176"/>
                <a:gd name="T18" fmla="*/ 29 w 247"/>
                <a:gd name="T19" fmla="*/ 37 h 176"/>
                <a:gd name="T20" fmla="*/ 40 w 247"/>
                <a:gd name="T21" fmla="*/ 39 h 176"/>
                <a:gd name="T22" fmla="*/ 52 w 247"/>
                <a:gd name="T23" fmla="*/ 37 h 176"/>
                <a:gd name="T24" fmla="*/ 64 w 247"/>
                <a:gd name="T25" fmla="*/ 35 h 176"/>
                <a:gd name="T26" fmla="*/ 71 w 247"/>
                <a:gd name="T27" fmla="*/ 35 h 176"/>
                <a:gd name="T28" fmla="*/ 79 w 247"/>
                <a:gd name="T29" fmla="*/ 37 h 176"/>
                <a:gd name="T30" fmla="*/ 77 w 247"/>
                <a:gd name="T31" fmla="*/ 46 h 176"/>
                <a:gd name="T32" fmla="*/ 79 w 247"/>
                <a:gd name="T33" fmla="*/ 51 h 176"/>
                <a:gd name="T34" fmla="*/ 93 w 247"/>
                <a:gd name="T35" fmla="*/ 55 h 176"/>
                <a:gd name="T36" fmla="*/ 109 w 247"/>
                <a:gd name="T37" fmla="*/ 61 h 176"/>
                <a:gd name="T38" fmla="*/ 112 w 247"/>
                <a:gd name="T39" fmla="*/ 67 h 176"/>
                <a:gd name="T40" fmla="*/ 109 w 247"/>
                <a:gd name="T41" fmla="*/ 80 h 176"/>
                <a:gd name="T42" fmla="*/ 113 w 247"/>
                <a:gd name="T43" fmla="*/ 86 h 176"/>
                <a:gd name="T44" fmla="*/ 136 w 247"/>
                <a:gd name="T45" fmla="*/ 63 h 176"/>
                <a:gd name="T46" fmla="*/ 148 w 247"/>
                <a:gd name="T47" fmla="*/ 37 h 176"/>
                <a:gd name="T48" fmla="*/ 142 w 247"/>
                <a:gd name="T49" fmla="*/ 30 h 176"/>
                <a:gd name="T50" fmla="*/ 141 w 247"/>
                <a:gd name="T51" fmla="*/ 21 h 176"/>
                <a:gd name="T52" fmla="*/ 141 w 247"/>
                <a:gd name="T53" fmla="*/ 11 h 176"/>
                <a:gd name="T54" fmla="*/ 142 w 247"/>
                <a:gd name="T55" fmla="*/ 0 h 176"/>
                <a:gd name="T56" fmla="*/ 150 w 247"/>
                <a:gd name="T57" fmla="*/ 0 h 176"/>
                <a:gd name="T58" fmla="*/ 157 w 247"/>
                <a:gd name="T59" fmla="*/ 4 h 176"/>
                <a:gd name="T60" fmla="*/ 170 w 247"/>
                <a:gd name="T61" fmla="*/ 16 h 176"/>
                <a:gd name="T62" fmla="*/ 186 w 247"/>
                <a:gd name="T63" fmla="*/ 29 h 176"/>
                <a:gd name="T64" fmla="*/ 196 w 247"/>
                <a:gd name="T65" fmla="*/ 32 h 176"/>
                <a:gd name="T66" fmla="*/ 207 w 247"/>
                <a:gd name="T67" fmla="*/ 32 h 176"/>
                <a:gd name="T68" fmla="*/ 208 w 247"/>
                <a:gd name="T69" fmla="*/ 44 h 176"/>
                <a:gd name="T70" fmla="*/ 206 w 247"/>
                <a:gd name="T71" fmla="*/ 54 h 176"/>
                <a:gd name="T72" fmla="*/ 192 w 247"/>
                <a:gd name="T73" fmla="*/ 71 h 176"/>
                <a:gd name="T74" fmla="*/ 152 w 247"/>
                <a:gd name="T75" fmla="*/ 105 h 176"/>
                <a:gd name="T76" fmla="*/ 152 w 247"/>
                <a:gd name="T77" fmla="*/ 113 h 176"/>
                <a:gd name="T78" fmla="*/ 155 w 247"/>
                <a:gd name="T79" fmla="*/ 121 h 176"/>
                <a:gd name="T80" fmla="*/ 163 w 247"/>
                <a:gd name="T81" fmla="*/ 130 h 176"/>
                <a:gd name="T82" fmla="*/ 175 w 247"/>
                <a:gd name="T83" fmla="*/ 134 h 176"/>
                <a:gd name="T84" fmla="*/ 181 w 247"/>
                <a:gd name="T85" fmla="*/ 135 h 176"/>
                <a:gd name="T86" fmla="*/ 191 w 247"/>
                <a:gd name="T87" fmla="*/ 135 h 176"/>
                <a:gd name="T88" fmla="*/ 223 w 247"/>
                <a:gd name="T89" fmla="*/ 130 h 176"/>
                <a:gd name="T90" fmla="*/ 230 w 247"/>
                <a:gd name="T91" fmla="*/ 130 h 176"/>
                <a:gd name="T92" fmla="*/ 236 w 247"/>
                <a:gd name="T93" fmla="*/ 130 h 176"/>
                <a:gd name="T94" fmla="*/ 247 w 247"/>
                <a:gd name="T95" fmla="*/ 136 h 176"/>
                <a:gd name="T96" fmla="*/ 231 w 247"/>
                <a:gd name="T97" fmla="*/ 160 h 176"/>
                <a:gd name="T98" fmla="*/ 213 w 247"/>
                <a:gd name="T9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176">
                  <a:moveTo>
                    <a:pt x="213" y="176"/>
                  </a:moveTo>
                  <a:lnTo>
                    <a:pt x="34" y="176"/>
                  </a:lnTo>
                  <a:lnTo>
                    <a:pt x="18" y="150"/>
                  </a:lnTo>
                  <a:lnTo>
                    <a:pt x="2" y="114"/>
                  </a:lnTo>
                  <a:lnTo>
                    <a:pt x="0" y="95"/>
                  </a:lnTo>
                  <a:lnTo>
                    <a:pt x="0" y="84"/>
                  </a:lnTo>
                  <a:lnTo>
                    <a:pt x="1" y="73"/>
                  </a:lnTo>
                  <a:lnTo>
                    <a:pt x="11" y="67"/>
                  </a:lnTo>
                  <a:lnTo>
                    <a:pt x="16" y="60"/>
                  </a:lnTo>
                  <a:lnTo>
                    <a:pt x="29" y="37"/>
                  </a:lnTo>
                  <a:lnTo>
                    <a:pt x="40" y="39"/>
                  </a:lnTo>
                  <a:lnTo>
                    <a:pt x="52" y="37"/>
                  </a:lnTo>
                  <a:lnTo>
                    <a:pt x="64" y="35"/>
                  </a:lnTo>
                  <a:lnTo>
                    <a:pt x="71" y="35"/>
                  </a:lnTo>
                  <a:lnTo>
                    <a:pt x="79" y="37"/>
                  </a:lnTo>
                  <a:lnTo>
                    <a:pt x="77" y="46"/>
                  </a:lnTo>
                  <a:lnTo>
                    <a:pt x="79" y="51"/>
                  </a:lnTo>
                  <a:lnTo>
                    <a:pt x="93" y="55"/>
                  </a:lnTo>
                  <a:lnTo>
                    <a:pt x="109" y="61"/>
                  </a:lnTo>
                  <a:lnTo>
                    <a:pt x="112" y="67"/>
                  </a:lnTo>
                  <a:lnTo>
                    <a:pt x="109" y="80"/>
                  </a:lnTo>
                  <a:lnTo>
                    <a:pt x="113" y="86"/>
                  </a:lnTo>
                  <a:lnTo>
                    <a:pt x="136" y="63"/>
                  </a:lnTo>
                  <a:lnTo>
                    <a:pt x="148" y="37"/>
                  </a:lnTo>
                  <a:lnTo>
                    <a:pt x="142" y="30"/>
                  </a:lnTo>
                  <a:lnTo>
                    <a:pt x="141" y="21"/>
                  </a:lnTo>
                  <a:lnTo>
                    <a:pt x="141" y="11"/>
                  </a:lnTo>
                  <a:lnTo>
                    <a:pt x="142" y="0"/>
                  </a:lnTo>
                  <a:lnTo>
                    <a:pt x="150" y="0"/>
                  </a:lnTo>
                  <a:lnTo>
                    <a:pt x="157" y="4"/>
                  </a:lnTo>
                  <a:lnTo>
                    <a:pt x="170" y="16"/>
                  </a:lnTo>
                  <a:lnTo>
                    <a:pt x="186" y="29"/>
                  </a:lnTo>
                  <a:lnTo>
                    <a:pt x="196" y="32"/>
                  </a:lnTo>
                  <a:lnTo>
                    <a:pt x="207" y="32"/>
                  </a:lnTo>
                  <a:lnTo>
                    <a:pt x="208" y="44"/>
                  </a:lnTo>
                  <a:lnTo>
                    <a:pt x="206" y="54"/>
                  </a:lnTo>
                  <a:lnTo>
                    <a:pt x="192" y="71"/>
                  </a:lnTo>
                  <a:lnTo>
                    <a:pt x="152" y="105"/>
                  </a:lnTo>
                  <a:lnTo>
                    <a:pt x="152" y="113"/>
                  </a:lnTo>
                  <a:lnTo>
                    <a:pt x="155" y="121"/>
                  </a:lnTo>
                  <a:lnTo>
                    <a:pt x="163" y="130"/>
                  </a:lnTo>
                  <a:lnTo>
                    <a:pt x="175" y="134"/>
                  </a:lnTo>
                  <a:lnTo>
                    <a:pt x="181" y="135"/>
                  </a:lnTo>
                  <a:lnTo>
                    <a:pt x="191" y="135"/>
                  </a:lnTo>
                  <a:lnTo>
                    <a:pt x="223" y="130"/>
                  </a:lnTo>
                  <a:lnTo>
                    <a:pt x="230" y="130"/>
                  </a:lnTo>
                  <a:lnTo>
                    <a:pt x="236" y="130"/>
                  </a:lnTo>
                  <a:lnTo>
                    <a:pt x="247" y="136"/>
                  </a:lnTo>
                  <a:lnTo>
                    <a:pt x="231" y="160"/>
                  </a:lnTo>
                  <a:lnTo>
                    <a:pt x="213" y="176"/>
                  </a:lnTo>
                  <a:close/>
                </a:path>
              </a:pathLst>
            </a:custGeom>
            <a:solidFill>
              <a:srgbClr val="B2B2B2"/>
            </a:solidFill>
            <a:ln>
              <a:noFill/>
            </a:ln>
            <a:extLst>
              <a:ext uri="{91240B29-F687-4f45-9708-019B960494DF}">
                <a14:hiddenLine xmlns:a14="http://schemas.microsoft.com/office/drawing/2010/main" w="9525">
                  <a:solidFill>
                    <a:srgbClr val="00667A"/>
                  </a:solidFill>
                  <a:prstDash val="solid"/>
                  <a:round/>
                  <a:headEnd/>
                  <a:tailEnd/>
                </a14:hiddenLine>
              </a:ext>
            </a:extLst>
          </p:spPr>
          <p:txBody>
            <a:bodyPr/>
            <a:lstStyle/>
            <a:p>
              <a:endParaRPr lang="da-DK"/>
            </a:p>
          </p:txBody>
        </p:sp>
        <p:sp>
          <p:nvSpPr>
            <p:cNvPr id="983190" name="Freeform 150"/>
            <p:cNvSpPr>
              <a:spLocks/>
            </p:cNvSpPr>
            <p:nvPr/>
          </p:nvSpPr>
          <p:spPr bwMode="auto">
            <a:xfrm>
              <a:off x="3344" y="2643"/>
              <a:ext cx="175" cy="229"/>
            </a:xfrm>
            <a:custGeom>
              <a:avLst/>
              <a:gdLst>
                <a:gd name="T0" fmla="*/ 67 w 124"/>
                <a:gd name="T1" fmla="*/ 17 h 162"/>
                <a:gd name="T2" fmla="*/ 67 w 124"/>
                <a:gd name="T3" fmla="*/ 33 h 162"/>
                <a:gd name="T4" fmla="*/ 71 w 124"/>
                <a:gd name="T5" fmla="*/ 46 h 162"/>
                <a:gd name="T6" fmla="*/ 87 w 124"/>
                <a:gd name="T7" fmla="*/ 70 h 162"/>
                <a:gd name="T8" fmla="*/ 106 w 124"/>
                <a:gd name="T9" fmla="*/ 92 h 162"/>
                <a:gd name="T10" fmla="*/ 124 w 124"/>
                <a:gd name="T11" fmla="*/ 118 h 162"/>
                <a:gd name="T12" fmla="*/ 102 w 124"/>
                <a:gd name="T13" fmla="*/ 159 h 162"/>
                <a:gd name="T14" fmla="*/ 90 w 124"/>
                <a:gd name="T15" fmla="*/ 162 h 162"/>
                <a:gd name="T16" fmla="*/ 77 w 124"/>
                <a:gd name="T17" fmla="*/ 159 h 162"/>
                <a:gd name="T18" fmla="*/ 58 w 124"/>
                <a:gd name="T19" fmla="*/ 154 h 162"/>
                <a:gd name="T20" fmla="*/ 44 w 124"/>
                <a:gd name="T21" fmla="*/ 153 h 162"/>
                <a:gd name="T22" fmla="*/ 32 w 124"/>
                <a:gd name="T23" fmla="*/ 154 h 162"/>
                <a:gd name="T24" fmla="*/ 21 w 124"/>
                <a:gd name="T25" fmla="*/ 157 h 162"/>
                <a:gd name="T26" fmla="*/ 7 w 124"/>
                <a:gd name="T27" fmla="*/ 154 h 162"/>
                <a:gd name="T28" fmla="*/ 0 w 124"/>
                <a:gd name="T29" fmla="*/ 136 h 162"/>
                <a:gd name="T30" fmla="*/ 0 w 124"/>
                <a:gd name="T31" fmla="*/ 127 h 162"/>
                <a:gd name="T32" fmla="*/ 4 w 124"/>
                <a:gd name="T33" fmla="*/ 117 h 162"/>
                <a:gd name="T34" fmla="*/ 27 w 124"/>
                <a:gd name="T35" fmla="*/ 84 h 162"/>
                <a:gd name="T36" fmla="*/ 39 w 124"/>
                <a:gd name="T37" fmla="*/ 65 h 162"/>
                <a:gd name="T38" fmla="*/ 39 w 124"/>
                <a:gd name="T39" fmla="*/ 55 h 162"/>
                <a:gd name="T40" fmla="*/ 38 w 124"/>
                <a:gd name="T41" fmla="*/ 45 h 162"/>
                <a:gd name="T42" fmla="*/ 33 w 124"/>
                <a:gd name="T43" fmla="*/ 24 h 162"/>
                <a:gd name="T44" fmla="*/ 32 w 124"/>
                <a:gd name="T45" fmla="*/ 12 h 162"/>
                <a:gd name="T46" fmla="*/ 34 w 124"/>
                <a:gd name="T47" fmla="*/ 0 h 162"/>
                <a:gd name="T48" fmla="*/ 44 w 124"/>
                <a:gd name="T49" fmla="*/ 0 h 162"/>
                <a:gd name="T50" fmla="*/ 52 w 124"/>
                <a:gd name="T51" fmla="*/ 4 h 162"/>
                <a:gd name="T52" fmla="*/ 67 w 124"/>
                <a:gd name="T5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62">
                  <a:moveTo>
                    <a:pt x="67" y="17"/>
                  </a:moveTo>
                  <a:lnTo>
                    <a:pt x="67" y="33"/>
                  </a:lnTo>
                  <a:lnTo>
                    <a:pt x="71" y="46"/>
                  </a:lnTo>
                  <a:lnTo>
                    <a:pt x="87" y="70"/>
                  </a:lnTo>
                  <a:lnTo>
                    <a:pt x="106" y="92"/>
                  </a:lnTo>
                  <a:lnTo>
                    <a:pt x="124" y="118"/>
                  </a:lnTo>
                  <a:lnTo>
                    <a:pt x="102" y="159"/>
                  </a:lnTo>
                  <a:lnTo>
                    <a:pt x="90" y="162"/>
                  </a:lnTo>
                  <a:lnTo>
                    <a:pt x="77" y="159"/>
                  </a:lnTo>
                  <a:lnTo>
                    <a:pt x="58" y="154"/>
                  </a:lnTo>
                  <a:lnTo>
                    <a:pt x="44" y="153"/>
                  </a:lnTo>
                  <a:lnTo>
                    <a:pt x="32" y="154"/>
                  </a:lnTo>
                  <a:lnTo>
                    <a:pt x="21" y="157"/>
                  </a:lnTo>
                  <a:lnTo>
                    <a:pt x="7" y="154"/>
                  </a:lnTo>
                  <a:lnTo>
                    <a:pt x="0" y="136"/>
                  </a:lnTo>
                  <a:lnTo>
                    <a:pt x="0" y="127"/>
                  </a:lnTo>
                  <a:lnTo>
                    <a:pt x="4" y="117"/>
                  </a:lnTo>
                  <a:lnTo>
                    <a:pt x="27" y="84"/>
                  </a:lnTo>
                  <a:lnTo>
                    <a:pt x="39" y="65"/>
                  </a:lnTo>
                  <a:lnTo>
                    <a:pt x="39" y="55"/>
                  </a:lnTo>
                  <a:lnTo>
                    <a:pt x="38" y="45"/>
                  </a:lnTo>
                  <a:lnTo>
                    <a:pt x="33" y="24"/>
                  </a:lnTo>
                  <a:lnTo>
                    <a:pt x="32" y="12"/>
                  </a:lnTo>
                  <a:lnTo>
                    <a:pt x="34" y="0"/>
                  </a:lnTo>
                  <a:lnTo>
                    <a:pt x="44" y="0"/>
                  </a:lnTo>
                  <a:lnTo>
                    <a:pt x="52" y="4"/>
                  </a:lnTo>
                  <a:lnTo>
                    <a:pt x="67" y="17"/>
                  </a:lnTo>
                  <a:close/>
                </a:path>
              </a:pathLst>
            </a:custGeom>
            <a:solidFill>
              <a:srgbClr val="B2B2B2"/>
            </a:solidFill>
            <a:ln>
              <a:noFill/>
            </a:ln>
            <a:extLst>
              <a:ext uri="{91240B29-F687-4f45-9708-019B960494DF}">
                <a14:hiddenLine xmlns:a14="http://schemas.microsoft.com/office/drawing/2010/main" w="9525">
                  <a:solidFill>
                    <a:srgbClr val="00667A"/>
                  </a:solidFill>
                  <a:prstDash val="solid"/>
                  <a:round/>
                  <a:headEnd/>
                  <a:tailEnd/>
                </a14:hiddenLine>
              </a:ext>
            </a:extLst>
          </p:spPr>
          <p:txBody>
            <a:bodyPr/>
            <a:lstStyle/>
            <a:p>
              <a:endParaRPr lang="da-DK"/>
            </a:p>
          </p:txBody>
        </p:sp>
        <p:sp>
          <p:nvSpPr>
            <p:cNvPr id="983191" name="Oval 151"/>
            <p:cNvSpPr>
              <a:spLocks noChangeArrowheads="1"/>
            </p:cNvSpPr>
            <p:nvPr/>
          </p:nvSpPr>
          <p:spPr bwMode="auto">
            <a:xfrm>
              <a:off x="3053" y="2992"/>
              <a:ext cx="147" cy="147"/>
            </a:xfrm>
            <a:prstGeom prst="ellipse">
              <a:avLst/>
            </a:prstGeom>
            <a:solidFill>
              <a:srgbClr val="B2B2B2"/>
            </a:solidFill>
            <a:ln>
              <a:noFill/>
            </a:ln>
            <a:extLst>
              <a:ext uri="{91240B29-F687-4f45-9708-019B960494DF}">
                <a14:hiddenLine xmlns:a14="http://schemas.microsoft.com/office/drawing/2010/main" w="12700">
                  <a:solidFill>
                    <a:srgbClr val="221E1F"/>
                  </a:solidFill>
                  <a:round/>
                  <a:headEnd/>
                  <a:tailEnd/>
                </a14:hiddenLine>
              </a:ext>
            </a:extLst>
          </p:spPr>
          <p:txBody>
            <a:bodyPr/>
            <a:lstStyle/>
            <a:p>
              <a:endParaRPr lang="da-DK"/>
            </a:p>
          </p:txBody>
        </p:sp>
        <p:sp>
          <p:nvSpPr>
            <p:cNvPr id="983192" name="Rectangle 152"/>
            <p:cNvSpPr>
              <a:spLocks noChangeArrowheads="1"/>
            </p:cNvSpPr>
            <p:nvPr/>
          </p:nvSpPr>
          <p:spPr bwMode="auto">
            <a:xfrm>
              <a:off x="3081" y="3039"/>
              <a:ext cx="432" cy="34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3" name="Oval 153"/>
            <p:cNvSpPr>
              <a:spLocks noChangeArrowheads="1"/>
            </p:cNvSpPr>
            <p:nvPr/>
          </p:nvSpPr>
          <p:spPr bwMode="auto">
            <a:xfrm>
              <a:off x="3480" y="3024"/>
              <a:ext cx="132" cy="56"/>
            </a:xfrm>
            <a:prstGeom prst="ellipse">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4" name="Oval 154"/>
            <p:cNvSpPr>
              <a:spLocks noChangeArrowheads="1"/>
            </p:cNvSpPr>
            <p:nvPr/>
          </p:nvSpPr>
          <p:spPr bwMode="auto">
            <a:xfrm>
              <a:off x="3519" y="2694"/>
              <a:ext cx="297" cy="192"/>
            </a:xfrm>
            <a:prstGeom prst="ellipse">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5" name="Oval 155"/>
            <p:cNvSpPr>
              <a:spLocks noChangeArrowheads="1"/>
            </p:cNvSpPr>
            <p:nvPr/>
          </p:nvSpPr>
          <p:spPr bwMode="auto">
            <a:xfrm>
              <a:off x="3552" y="2976"/>
              <a:ext cx="105" cy="56"/>
            </a:xfrm>
            <a:prstGeom prst="ellipse">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6" name="Oval 156"/>
            <p:cNvSpPr>
              <a:spLocks noChangeArrowheads="1"/>
            </p:cNvSpPr>
            <p:nvPr/>
          </p:nvSpPr>
          <p:spPr bwMode="auto">
            <a:xfrm>
              <a:off x="3108" y="3375"/>
              <a:ext cx="75" cy="38"/>
            </a:xfrm>
            <a:prstGeom prst="ellipse">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7" name="Rectangle 157"/>
            <p:cNvSpPr>
              <a:spLocks noChangeArrowheads="1"/>
            </p:cNvSpPr>
            <p:nvPr/>
          </p:nvSpPr>
          <p:spPr bwMode="auto">
            <a:xfrm>
              <a:off x="1512" y="2046"/>
              <a:ext cx="690" cy="6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8" name="Rectangle 158"/>
            <p:cNvSpPr>
              <a:spLocks noChangeArrowheads="1"/>
            </p:cNvSpPr>
            <p:nvPr/>
          </p:nvSpPr>
          <p:spPr bwMode="auto">
            <a:xfrm>
              <a:off x="1131" y="2586"/>
              <a:ext cx="477" cy="31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199" name="Rectangle 159"/>
            <p:cNvSpPr>
              <a:spLocks noChangeArrowheads="1"/>
            </p:cNvSpPr>
            <p:nvPr/>
          </p:nvSpPr>
          <p:spPr bwMode="auto">
            <a:xfrm>
              <a:off x="1338" y="3057"/>
              <a:ext cx="297" cy="13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0" name="Rectangle 160"/>
            <p:cNvSpPr>
              <a:spLocks noChangeArrowheads="1"/>
            </p:cNvSpPr>
            <p:nvPr/>
          </p:nvSpPr>
          <p:spPr bwMode="auto">
            <a:xfrm>
              <a:off x="1821" y="1794"/>
              <a:ext cx="156" cy="225"/>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1" name="AutoShape 161"/>
            <p:cNvSpPr>
              <a:spLocks noChangeArrowheads="1"/>
            </p:cNvSpPr>
            <p:nvPr/>
          </p:nvSpPr>
          <p:spPr bwMode="auto">
            <a:xfrm>
              <a:off x="2009" y="3146"/>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2" name="AutoShape 162"/>
            <p:cNvSpPr>
              <a:spLocks noChangeArrowheads="1"/>
            </p:cNvSpPr>
            <p:nvPr/>
          </p:nvSpPr>
          <p:spPr bwMode="auto">
            <a:xfrm>
              <a:off x="1676" y="3729"/>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3" name="AutoShape 163"/>
            <p:cNvSpPr>
              <a:spLocks noChangeArrowheads="1"/>
            </p:cNvSpPr>
            <p:nvPr/>
          </p:nvSpPr>
          <p:spPr bwMode="auto">
            <a:xfrm>
              <a:off x="2921" y="2881"/>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4" name="AutoShape 164"/>
            <p:cNvSpPr>
              <a:spLocks noChangeArrowheads="1"/>
            </p:cNvSpPr>
            <p:nvPr/>
          </p:nvSpPr>
          <p:spPr bwMode="auto">
            <a:xfrm>
              <a:off x="1684" y="2053"/>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5" name="AutoShape 165"/>
            <p:cNvSpPr>
              <a:spLocks noChangeArrowheads="1"/>
            </p:cNvSpPr>
            <p:nvPr/>
          </p:nvSpPr>
          <p:spPr bwMode="auto">
            <a:xfrm>
              <a:off x="1192" y="2137"/>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6" name="AutoShape 166"/>
            <p:cNvSpPr>
              <a:spLocks noChangeArrowheads="1"/>
            </p:cNvSpPr>
            <p:nvPr/>
          </p:nvSpPr>
          <p:spPr bwMode="auto">
            <a:xfrm>
              <a:off x="1020" y="2925"/>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7" name="AutoShape 167"/>
            <p:cNvSpPr>
              <a:spLocks noChangeArrowheads="1"/>
            </p:cNvSpPr>
            <p:nvPr/>
          </p:nvSpPr>
          <p:spPr bwMode="auto">
            <a:xfrm>
              <a:off x="1944" y="2617"/>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8" name="AutoShape 168"/>
            <p:cNvSpPr>
              <a:spLocks noChangeArrowheads="1"/>
            </p:cNvSpPr>
            <p:nvPr/>
          </p:nvSpPr>
          <p:spPr bwMode="auto">
            <a:xfrm>
              <a:off x="3501" y="3146"/>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09" name="AutoShape 169"/>
            <p:cNvSpPr>
              <a:spLocks noChangeArrowheads="1"/>
            </p:cNvSpPr>
            <p:nvPr/>
          </p:nvSpPr>
          <p:spPr bwMode="auto">
            <a:xfrm>
              <a:off x="2217" y="3018"/>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10" name="AutoShape 170"/>
            <p:cNvSpPr>
              <a:spLocks noChangeArrowheads="1"/>
            </p:cNvSpPr>
            <p:nvPr/>
          </p:nvSpPr>
          <p:spPr bwMode="auto">
            <a:xfrm>
              <a:off x="1997" y="2690"/>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11" name="AutoShape 171"/>
            <p:cNvSpPr>
              <a:spLocks noChangeArrowheads="1"/>
            </p:cNvSpPr>
            <p:nvPr/>
          </p:nvSpPr>
          <p:spPr bwMode="auto">
            <a:xfrm>
              <a:off x="1081" y="2506"/>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12" name="AutoShape 172"/>
            <p:cNvSpPr>
              <a:spLocks noChangeArrowheads="1"/>
            </p:cNvSpPr>
            <p:nvPr/>
          </p:nvSpPr>
          <p:spPr bwMode="auto">
            <a:xfrm>
              <a:off x="1497" y="1934"/>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13" name="Text Box 173"/>
            <p:cNvSpPr txBox="1">
              <a:spLocks noChangeArrowheads="1"/>
            </p:cNvSpPr>
            <p:nvPr/>
          </p:nvSpPr>
          <p:spPr bwMode="auto">
            <a:xfrm>
              <a:off x="1028" y="2516"/>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1</a:t>
              </a:r>
              <a:endParaRPr lang="en-US" sz="1200" b="1">
                <a:solidFill>
                  <a:schemeClr val="bg1"/>
                </a:solidFill>
                <a:latin typeface="Verdana" charset="0"/>
              </a:endParaRPr>
            </a:p>
          </p:txBody>
        </p:sp>
        <p:sp>
          <p:nvSpPr>
            <p:cNvPr id="983214" name="Text Box 174"/>
            <p:cNvSpPr txBox="1">
              <a:spLocks noChangeArrowheads="1"/>
            </p:cNvSpPr>
            <p:nvPr/>
          </p:nvSpPr>
          <p:spPr bwMode="auto">
            <a:xfrm>
              <a:off x="2163" y="3021"/>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3</a:t>
              </a:r>
              <a:endParaRPr lang="en-US" sz="1200" b="1">
                <a:solidFill>
                  <a:schemeClr val="bg1"/>
                </a:solidFill>
                <a:latin typeface="Verdana" charset="0"/>
              </a:endParaRPr>
            </a:p>
          </p:txBody>
        </p:sp>
        <p:sp>
          <p:nvSpPr>
            <p:cNvPr id="983215" name="Text Box 175"/>
            <p:cNvSpPr txBox="1">
              <a:spLocks noChangeArrowheads="1"/>
            </p:cNvSpPr>
            <p:nvPr/>
          </p:nvSpPr>
          <p:spPr bwMode="auto">
            <a:xfrm>
              <a:off x="3441" y="3153"/>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4</a:t>
              </a:r>
              <a:endParaRPr lang="en-US" sz="1200" b="1">
                <a:solidFill>
                  <a:schemeClr val="bg1"/>
                </a:solidFill>
                <a:latin typeface="Verdana" charset="0"/>
              </a:endParaRPr>
            </a:p>
          </p:txBody>
        </p:sp>
        <p:sp>
          <p:nvSpPr>
            <p:cNvPr id="983216" name="Text Box 176"/>
            <p:cNvSpPr txBox="1">
              <a:spLocks noChangeArrowheads="1"/>
            </p:cNvSpPr>
            <p:nvPr/>
          </p:nvSpPr>
          <p:spPr bwMode="auto">
            <a:xfrm>
              <a:off x="1941" y="2703"/>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5</a:t>
              </a:r>
              <a:endParaRPr lang="en-US" sz="1200" b="1">
                <a:solidFill>
                  <a:schemeClr val="bg1"/>
                </a:solidFill>
                <a:latin typeface="Verdana" charset="0"/>
              </a:endParaRPr>
            </a:p>
          </p:txBody>
        </p:sp>
        <p:sp>
          <p:nvSpPr>
            <p:cNvPr id="983217" name="Text Box 177"/>
            <p:cNvSpPr txBox="1">
              <a:spLocks noChangeArrowheads="1"/>
            </p:cNvSpPr>
            <p:nvPr/>
          </p:nvSpPr>
          <p:spPr bwMode="auto">
            <a:xfrm>
              <a:off x="1443" y="1947"/>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6</a:t>
              </a:r>
              <a:endParaRPr lang="en-US" sz="1200" b="1">
                <a:solidFill>
                  <a:schemeClr val="bg1"/>
                </a:solidFill>
                <a:latin typeface="Verdana" charset="0"/>
              </a:endParaRPr>
            </a:p>
          </p:txBody>
        </p:sp>
        <p:pic>
          <p:nvPicPr>
            <p:cNvPr id="983218" name="Picture 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 y="2720"/>
              <a:ext cx="77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983219" name="Object 179"/>
            <p:cNvGraphicFramePr>
              <a:graphicFrameLocks noChangeAspect="1"/>
            </p:cNvGraphicFramePr>
            <p:nvPr/>
          </p:nvGraphicFramePr>
          <p:xfrm>
            <a:off x="2322" y="3040"/>
            <a:ext cx="469" cy="107"/>
          </p:xfrm>
          <a:graphic>
            <a:graphicData uri="http://schemas.openxmlformats.org/presentationml/2006/ole">
              <mc:AlternateContent xmlns:mc="http://schemas.openxmlformats.org/markup-compatibility/2006">
                <mc:Choice xmlns:v="urn:schemas-microsoft-com:vml" Requires="v">
                  <p:oleObj spid="_x0000_s983243" name="Bitmap Image" r:id="rId4" imgW="2333333" imgH="533474" progId="Paint.Picture">
                    <p:embed/>
                  </p:oleObj>
                </mc:Choice>
                <mc:Fallback>
                  <p:oleObj name="Bitmap Image" r:id="rId4" imgW="2333333" imgH="533474" progId="Paint.Picture">
                    <p:embed/>
                    <p:pic>
                      <p:nvPicPr>
                        <p:cNvPr id="0" name="Object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040"/>
                          <a:ext cx="4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83220" name="Picture 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 y="1989"/>
              <a:ext cx="77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83224" name="AutoShape 184"/>
            <p:cNvSpPr>
              <a:spLocks noChangeArrowheads="1"/>
            </p:cNvSpPr>
            <p:nvPr/>
          </p:nvSpPr>
          <p:spPr bwMode="auto">
            <a:xfrm>
              <a:off x="3699" y="2523"/>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pic>
          <p:nvPicPr>
            <p:cNvPr id="983225" name="Picture 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 y="3158"/>
              <a:ext cx="59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3226"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 y="2568"/>
              <a:ext cx="6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3227" name="Picture 1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 y="2523"/>
              <a:ext cx="68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83228" name="AutoShape 188"/>
            <p:cNvSpPr>
              <a:spLocks noChangeArrowheads="1"/>
            </p:cNvSpPr>
            <p:nvPr/>
          </p:nvSpPr>
          <p:spPr bwMode="auto">
            <a:xfrm>
              <a:off x="1841" y="3440"/>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34" name="AutoShape 194"/>
            <p:cNvSpPr>
              <a:spLocks noChangeArrowheads="1"/>
            </p:cNvSpPr>
            <p:nvPr/>
          </p:nvSpPr>
          <p:spPr bwMode="auto">
            <a:xfrm>
              <a:off x="3738" y="2395"/>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35" name="AutoShape 195"/>
            <p:cNvSpPr>
              <a:spLocks noChangeArrowheads="1"/>
            </p:cNvSpPr>
            <p:nvPr/>
          </p:nvSpPr>
          <p:spPr bwMode="auto">
            <a:xfrm>
              <a:off x="3638" y="2614"/>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3236" name="Text Box 196"/>
            <p:cNvSpPr txBox="1">
              <a:spLocks noChangeArrowheads="1"/>
            </p:cNvSpPr>
            <p:nvPr/>
          </p:nvSpPr>
          <p:spPr bwMode="auto">
            <a:xfrm>
              <a:off x="3638" y="2523"/>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2</a:t>
              </a:r>
              <a:endParaRPr lang="en-US" sz="1200" b="1">
                <a:solidFill>
                  <a:schemeClr val="bg1"/>
                </a:solidFill>
                <a:latin typeface="Verdana" charset="0"/>
              </a:endParaRPr>
            </a:p>
          </p:txBody>
        </p:sp>
        <p:pic>
          <p:nvPicPr>
            <p:cNvPr id="983237" name="Picture 1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 y="3209"/>
              <a:ext cx="917"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83238" name="AutoShape 198"/>
            <p:cNvSpPr>
              <a:spLocks noChangeArrowheads="1"/>
            </p:cNvSpPr>
            <p:nvPr/>
          </p:nvSpPr>
          <p:spPr bwMode="auto">
            <a:xfrm>
              <a:off x="1911" y="3576"/>
              <a:ext cx="56" cy="128"/>
            </a:xfrm>
            <a:prstGeom prst="can">
              <a:avLst>
                <a:gd name="adj" fmla="val 5714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a:t>AGENDA</a:t>
            </a:r>
          </a:p>
        </p:txBody>
      </p:sp>
      <p:sp>
        <p:nvSpPr>
          <p:cNvPr id="695306" name="Rectangle 10"/>
          <p:cNvSpPr>
            <a:spLocks noChangeArrowheads="1"/>
          </p:cNvSpPr>
          <p:nvPr/>
        </p:nvSpPr>
        <p:spPr bwMode="auto">
          <a:xfrm>
            <a:off x="360363" y="1389063"/>
            <a:ext cx="4657725"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Char char="l"/>
            </a:pPr>
            <a:r>
              <a:rPr lang="da-DK" sz="1800">
                <a:solidFill>
                  <a:srgbClr val="080808"/>
                </a:solidFill>
                <a:latin typeface="Verdana" charset="0"/>
              </a:rPr>
              <a:t>SP Group – an overview </a:t>
            </a:r>
          </a:p>
          <a:p>
            <a:pPr marL="266700" indent="-266700">
              <a:spcBef>
                <a:spcPct val="20000"/>
              </a:spcBef>
              <a:spcAft>
                <a:spcPct val="20000"/>
              </a:spcAft>
              <a:buClr>
                <a:srgbClr val="C00000"/>
              </a:buClr>
              <a:buSzPct val="50000"/>
              <a:buFont typeface="Wingdings" charset="0"/>
              <a:buNone/>
            </a:pPr>
            <a:endParaRPr lang="da-DK" sz="1800">
              <a:solidFill>
                <a:srgbClr val="080808"/>
              </a:solidFill>
              <a:latin typeface="Verdana" charset="0"/>
            </a:endParaRPr>
          </a:p>
          <a:p>
            <a:pPr marL="266700" indent="-266700">
              <a:spcBef>
                <a:spcPct val="20000"/>
              </a:spcBef>
              <a:spcAft>
                <a:spcPct val="20000"/>
              </a:spcAft>
              <a:buClr>
                <a:srgbClr val="C00000"/>
              </a:buClr>
              <a:buSzPct val="50000"/>
              <a:buFont typeface="Wingdings" charset="0"/>
              <a:buChar char="l"/>
            </a:pPr>
            <a:r>
              <a:rPr lang="da-DK" sz="1800">
                <a:solidFill>
                  <a:srgbClr val="080808"/>
                </a:solidFill>
                <a:latin typeface="Verdana" charset="0"/>
              </a:rPr>
              <a:t>Results 2007</a:t>
            </a:r>
          </a:p>
          <a:p>
            <a:pPr marL="266700" indent="-266700">
              <a:spcBef>
                <a:spcPct val="20000"/>
              </a:spcBef>
              <a:spcAft>
                <a:spcPct val="20000"/>
              </a:spcAft>
              <a:buClr>
                <a:srgbClr val="C00000"/>
              </a:buClr>
              <a:buSzPct val="50000"/>
              <a:buFont typeface="Wingdings" charset="0"/>
              <a:buNone/>
            </a:pPr>
            <a:endParaRPr lang="da-DK" sz="1800">
              <a:solidFill>
                <a:srgbClr val="080808"/>
              </a:solidFill>
              <a:latin typeface="Verdana" charset="0"/>
            </a:endParaRPr>
          </a:p>
          <a:p>
            <a:pPr marL="266700" indent="-266700">
              <a:spcBef>
                <a:spcPct val="20000"/>
              </a:spcBef>
              <a:spcAft>
                <a:spcPct val="20000"/>
              </a:spcAft>
              <a:buClr>
                <a:srgbClr val="C00000"/>
              </a:buClr>
              <a:buSzPct val="50000"/>
              <a:buFont typeface="Wingdings" charset="0"/>
              <a:buChar char="l"/>
            </a:pPr>
            <a:r>
              <a:rPr lang="da-DK" sz="1800">
                <a:solidFill>
                  <a:srgbClr val="080808"/>
                </a:solidFill>
                <a:latin typeface="Verdana" charset="0"/>
              </a:rPr>
              <a:t>Strategic focus areas</a:t>
            </a:r>
          </a:p>
          <a:p>
            <a:pPr marL="266700" indent="-266700">
              <a:spcBef>
                <a:spcPct val="20000"/>
              </a:spcBef>
              <a:spcAft>
                <a:spcPct val="20000"/>
              </a:spcAft>
              <a:buClr>
                <a:srgbClr val="C00000"/>
              </a:buClr>
              <a:buSzPct val="50000"/>
              <a:buFont typeface="Wingdings" charset="0"/>
              <a:buNone/>
            </a:pPr>
            <a:endParaRPr lang="da-DK" sz="1800">
              <a:solidFill>
                <a:srgbClr val="080808"/>
              </a:solidFill>
              <a:latin typeface="Verdana" charset="0"/>
            </a:endParaRPr>
          </a:p>
          <a:p>
            <a:pPr marL="266700" indent="-266700">
              <a:spcBef>
                <a:spcPct val="20000"/>
              </a:spcBef>
              <a:spcAft>
                <a:spcPct val="20000"/>
              </a:spcAft>
              <a:buClr>
                <a:srgbClr val="C00000"/>
              </a:buClr>
              <a:buSzPct val="50000"/>
              <a:buFont typeface="Wingdings" charset="0"/>
              <a:buChar char="l"/>
            </a:pPr>
            <a:r>
              <a:rPr lang="da-DK" sz="1800">
                <a:solidFill>
                  <a:srgbClr val="080808"/>
                </a:solidFill>
                <a:latin typeface="Verdana" charset="0"/>
              </a:rPr>
              <a:t>Financial objectives and outlook</a:t>
            </a:r>
          </a:p>
        </p:txBody>
      </p:sp>
      <p:sp>
        <p:nvSpPr>
          <p:cNvPr id="695314" name="Rectangle 18"/>
          <p:cNvSpPr>
            <a:spLocks noChangeArrowheads="1"/>
          </p:cNvSpPr>
          <p:nvPr/>
        </p:nvSpPr>
        <p:spPr bwMode="auto">
          <a:xfrm>
            <a:off x="5435600" y="4076700"/>
            <a:ext cx="34702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None/>
            </a:pPr>
            <a:r>
              <a:rPr lang="da-DK" b="1">
                <a:solidFill>
                  <a:srgbClr val="080808"/>
                </a:solidFill>
                <a:latin typeface="Verdana" charset="0"/>
              </a:rPr>
              <a:t>Frank Gad</a:t>
            </a:r>
            <a:r>
              <a:rPr lang="da-DK" sz="1200" b="1">
                <a:solidFill>
                  <a:srgbClr val="080808"/>
                </a:solidFill>
                <a:latin typeface="Verdana" charset="0"/>
              </a:rPr>
              <a:t> </a:t>
            </a:r>
            <a:r>
              <a:rPr lang="da-DK" sz="1000" b="1">
                <a:solidFill>
                  <a:srgbClr val="080808"/>
                </a:solidFill>
                <a:latin typeface="Verdana" charset="0"/>
              </a:rPr>
              <a:t>(born 1960, M. Sc.)</a:t>
            </a:r>
          </a:p>
        </p:txBody>
      </p:sp>
      <p:sp>
        <p:nvSpPr>
          <p:cNvPr id="695315" name="Rectangle 19"/>
          <p:cNvSpPr>
            <a:spLocks noChangeArrowheads="1"/>
          </p:cNvSpPr>
          <p:nvPr/>
        </p:nvSpPr>
        <p:spPr bwMode="auto">
          <a:xfrm>
            <a:off x="5435600" y="4437063"/>
            <a:ext cx="36004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990600" indent="-990600">
              <a:spcBef>
                <a:spcPct val="20000"/>
              </a:spcBef>
              <a:spcAft>
                <a:spcPct val="20000"/>
              </a:spcAft>
              <a:buClr>
                <a:srgbClr val="C00000"/>
              </a:buClr>
              <a:buSzPct val="50000"/>
              <a:buFont typeface="Wingdings" charset="0"/>
              <a:buNone/>
            </a:pPr>
            <a:r>
              <a:rPr lang="da-DK" sz="1200" b="1">
                <a:solidFill>
                  <a:srgbClr val="A50021"/>
                </a:solidFill>
                <a:latin typeface="Verdana" charset="0"/>
              </a:rPr>
              <a:t>Career:</a:t>
            </a:r>
          </a:p>
          <a:p>
            <a:pPr marL="990600" indent="-990600">
              <a:spcBef>
                <a:spcPct val="20000"/>
              </a:spcBef>
              <a:spcAft>
                <a:spcPct val="20000"/>
              </a:spcAft>
              <a:buClr>
                <a:srgbClr val="C00000"/>
              </a:buClr>
              <a:buSzPct val="50000"/>
              <a:buFont typeface="Wingdings" charset="0"/>
              <a:buNone/>
            </a:pPr>
            <a:r>
              <a:rPr lang="da-DK" sz="1100" b="1">
                <a:solidFill>
                  <a:srgbClr val="080808"/>
                </a:solidFill>
                <a:latin typeface="Verdana" charset="0"/>
              </a:rPr>
              <a:t>Nov. 2004:	CEO</a:t>
            </a:r>
            <a:r>
              <a:rPr lang="en-GB" sz="1100" b="1">
                <a:solidFill>
                  <a:srgbClr val="080808"/>
                </a:solidFill>
                <a:latin typeface="Verdana" charset="0"/>
              </a:rPr>
              <a:t>, SP Group A/S</a:t>
            </a:r>
          </a:p>
          <a:p>
            <a:pPr marL="990600" indent="-990600">
              <a:spcBef>
                <a:spcPct val="20000"/>
              </a:spcBef>
              <a:spcAft>
                <a:spcPct val="20000"/>
              </a:spcAft>
              <a:buClr>
                <a:srgbClr val="C00000"/>
              </a:buClr>
              <a:buSzPct val="50000"/>
              <a:buFont typeface="Wingdings" charset="0"/>
              <a:buNone/>
            </a:pPr>
            <a:r>
              <a:rPr lang="en-GB" sz="1100" b="1">
                <a:solidFill>
                  <a:srgbClr val="080808"/>
                </a:solidFill>
                <a:latin typeface="Verdana" charset="0"/>
              </a:rPr>
              <a:t>1999-2004:	CEO, FLSmidth A/S</a:t>
            </a:r>
          </a:p>
          <a:p>
            <a:pPr marL="990600" indent="-990600">
              <a:spcBef>
                <a:spcPct val="20000"/>
              </a:spcBef>
              <a:spcAft>
                <a:spcPct val="20000"/>
              </a:spcAft>
              <a:buClr>
                <a:srgbClr val="C00000"/>
              </a:buClr>
              <a:buSzPct val="50000"/>
              <a:buFont typeface="Wingdings" charset="0"/>
              <a:buNone/>
            </a:pPr>
            <a:r>
              <a:rPr lang="en-GB" sz="1100" b="1">
                <a:solidFill>
                  <a:srgbClr val="080808"/>
                </a:solidFill>
                <a:latin typeface="Verdana" charset="0"/>
              </a:rPr>
              <a:t>1996-99:	President, Mærsk Container Industri A/S</a:t>
            </a:r>
          </a:p>
          <a:p>
            <a:pPr marL="990600" indent="-990600">
              <a:spcBef>
                <a:spcPct val="20000"/>
              </a:spcBef>
              <a:spcAft>
                <a:spcPct val="20000"/>
              </a:spcAft>
              <a:buClr>
                <a:srgbClr val="C00000"/>
              </a:buClr>
              <a:buSzPct val="50000"/>
              <a:buFont typeface="Wingdings" charset="0"/>
              <a:buNone/>
            </a:pPr>
            <a:r>
              <a:rPr lang="en-GB" sz="1100" b="1">
                <a:solidFill>
                  <a:srgbClr val="080808"/>
                </a:solidFill>
                <a:latin typeface="Verdana" charset="0"/>
              </a:rPr>
              <a:t>1985-99:	Odense Steel Shipyard A/S, most recent title: EVP</a:t>
            </a:r>
          </a:p>
        </p:txBody>
      </p:sp>
      <p:pic>
        <p:nvPicPr>
          <p:cNvPr id="69532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1389063"/>
            <a:ext cx="35337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5323" name="Rectangle 27"/>
          <p:cNvSpPr>
            <a:spLocks noChangeArrowheads="1"/>
          </p:cNvSpPr>
          <p:nvPr/>
        </p:nvSpPr>
        <p:spPr bwMode="auto">
          <a:xfrm>
            <a:off x="5340350" y="1389063"/>
            <a:ext cx="3695700" cy="4930775"/>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a:lstStyle/>
          <a:p>
            <a:r>
              <a:rPr lang="da-DK"/>
              <a:t>EXPANSION IN POLAND AND CHINA</a:t>
            </a:r>
            <a:endParaRPr lang="en-US"/>
          </a:p>
        </p:txBody>
      </p:sp>
      <p:sp>
        <p:nvSpPr>
          <p:cNvPr id="941059" name="Rectangle 3"/>
          <p:cNvSpPr>
            <a:spLocks noGrp="1" noChangeArrowheads="1"/>
          </p:cNvSpPr>
          <p:nvPr>
            <p:ph type="body" sz="half" idx="1"/>
          </p:nvPr>
        </p:nvSpPr>
        <p:spPr>
          <a:xfrm>
            <a:off x="347663" y="1370013"/>
            <a:ext cx="4545012" cy="4965700"/>
          </a:xfrm>
        </p:spPr>
        <p:txBody>
          <a:bodyPr/>
          <a:lstStyle/>
          <a:p>
            <a:pPr>
              <a:buFontTx/>
              <a:buChar char="•"/>
            </a:pPr>
            <a:r>
              <a:rPr lang="da-DK" sz="1600"/>
              <a:t>New PUR factory in Poland to be built during 2008</a:t>
            </a:r>
          </a:p>
          <a:p>
            <a:pPr>
              <a:buFontTx/>
              <a:buChar char="•"/>
            </a:pPr>
            <a:r>
              <a:rPr lang="da-DK" sz="1600"/>
              <a:t>Need for a 100% expansion of capacity due to expected growth</a:t>
            </a:r>
          </a:p>
          <a:p>
            <a:pPr>
              <a:buFontTx/>
              <a:buChar char="•"/>
            </a:pPr>
            <a:r>
              <a:rPr lang="da-DK" sz="1600"/>
              <a:t>Polish injection moulding factory making money from last quarter of 2007</a:t>
            </a:r>
          </a:p>
          <a:p>
            <a:pPr>
              <a:buFontTx/>
              <a:buChar char="•"/>
            </a:pPr>
            <a:r>
              <a:rPr lang="da-DK" sz="1600"/>
              <a:t>Polish medical devices factory making money in H2-2007</a:t>
            </a:r>
          </a:p>
          <a:p>
            <a:pPr>
              <a:buFontTx/>
              <a:buChar char="•"/>
            </a:pPr>
            <a:r>
              <a:rPr lang="da-DK" sz="1600"/>
              <a:t>Continuing expansion of capacity at SP Moulding in China</a:t>
            </a:r>
          </a:p>
          <a:p>
            <a:pPr>
              <a:buFontTx/>
              <a:buChar char="•"/>
            </a:pPr>
            <a:r>
              <a:rPr lang="da-DK" sz="1600"/>
              <a:t>SP Group set to follow customer relocation</a:t>
            </a:r>
            <a:endParaRPr lang="en-US" sz="1600"/>
          </a:p>
        </p:txBody>
      </p:sp>
      <p:grpSp>
        <p:nvGrpSpPr>
          <p:cNvPr id="941245" name="Group 189"/>
          <p:cNvGrpSpPr>
            <a:grpSpLocks/>
          </p:cNvGrpSpPr>
          <p:nvPr/>
        </p:nvGrpSpPr>
        <p:grpSpPr bwMode="auto">
          <a:xfrm>
            <a:off x="6548438" y="1389063"/>
            <a:ext cx="2487612" cy="771525"/>
            <a:chOff x="3959" y="2918"/>
            <a:chExt cx="1567" cy="486"/>
          </a:xfrm>
        </p:grpSpPr>
        <p:sp>
          <p:nvSpPr>
            <p:cNvPr id="941235" name="Rectangle 179"/>
            <p:cNvSpPr>
              <a:spLocks noChangeArrowheads="1"/>
            </p:cNvSpPr>
            <p:nvPr/>
          </p:nvSpPr>
          <p:spPr bwMode="auto">
            <a:xfrm>
              <a:off x="4312" y="2918"/>
              <a:ext cx="3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941236" name="Rectangle 180"/>
            <p:cNvSpPr>
              <a:spLocks noChangeArrowheads="1"/>
            </p:cNvSpPr>
            <p:nvPr/>
          </p:nvSpPr>
          <p:spPr bwMode="auto">
            <a:xfrm>
              <a:off x="4153" y="3008"/>
              <a:ext cx="8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221E1F"/>
                  </a:solidFill>
                  <a:latin typeface="Verdana" charset="0"/>
                </a:rPr>
                <a:t>Sites in Poland </a:t>
              </a:r>
              <a:endParaRPr lang="en-US" sz="1200" b="1">
                <a:latin typeface="Verdana" charset="0"/>
              </a:endParaRPr>
            </a:p>
          </p:txBody>
        </p:sp>
        <p:sp>
          <p:nvSpPr>
            <p:cNvPr id="941237" name="AutoShape 181"/>
            <p:cNvSpPr>
              <a:spLocks noChangeArrowheads="1"/>
            </p:cNvSpPr>
            <p:nvPr/>
          </p:nvSpPr>
          <p:spPr bwMode="auto">
            <a:xfrm>
              <a:off x="3959" y="2996"/>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41238" name="Rectangle 182"/>
            <p:cNvSpPr>
              <a:spLocks noChangeArrowheads="1"/>
            </p:cNvSpPr>
            <p:nvPr/>
          </p:nvSpPr>
          <p:spPr bwMode="auto">
            <a:xfrm>
              <a:off x="4168" y="3136"/>
              <a:ext cx="135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61950" indent="-361950">
                <a:buClr>
                  <a:srgbClr val="CC0000"/>
                </a:buClr>
                <a:buFontTx/>
                <a:buAutoNum type="arabicPeriod"/>
              </a:pPr>
              <a:r>
                <a:rPr lang="en-US">
                  <a:solidFill>
                    <a:srgbClr val="221E1F"/>
                  </a:solidFill>
                  <a:latin typeface="Verdana" charset="0"/>
                </a:rPr>
                <a:t>Zdunska Wola</a:t>
              </a:r>
            </a:p>
            <a:p>
              <a:pPr marL="361950" indent="-361950">
                <a:buClr>
                  <a:srgbClr val="CC0000"/>
                </a:buClr>
                <a:buFontTx/>
                <a:buAutoNum type="arabicPeriod"/>
              </a:pPr>
              <a:r>
                <a:rPr lang="en-US">
                  <a:solidFill>
                    <a:srgbClr val="221E1F"/>
                  </a:solidFill>
                  <a:latin typeface="Verdana" charset="0"/>
                </a:rPr>
                <a:t>Sieradz</a:t>
              </a:r>
              <a:r>
                <a:rPr lang="en-US" b="1">
                  <a:solidFill>
                    <a:srgbClr val="221E1F"/>
                  </a:solidFill>
                  <a:latin typeface="Verdana" charset="0"/>
                </a:rPr>
                <a:t> </a:t>
              </a:r>
              <a:endParaRPr lang="en-US" b="1">
                <a:latin typeface="Verdana" charset="0"/>
              </a:endParaRPr>
            </a:p>
          </p:txBody>
        </p:sp>
      </p:grpSp>
      <p:grpSp>
        <p:nvGrpSpPr>
          <p:cNvPr id="941248" name="Group 192"/>
          <p:cNvGrpSpPr>
            <a:grpSpLocks/>
          </p:cNvGrpSpPr>
          <p:nvPr/>
        </p:nvGrpSpPr>
        <p:grpSpPr bwMode="auto">
          <a:xfrm>
            <a:off x="5681663" y="2747963"/>
            <a:ext cx="2949575" cy="2000250"/>
            <a:chOff x="3555" y="1311"/>
            <a:chExt cx="1858" cy="1260"/>
          </a:xfrm>
        </p:grpSpPr>
        <p:grpSp>
          <p:nvGrpSpPr>
            <p:cNvPr id="941244" name="Group 188"/>
            <p:cNvGrpSpPr>
              <a:grpSpLocks/>
            </p:cNvGrpSpPr>
            <p:nvPr/>
          </p:nvGrpSpPr>
          <p:grpSpPr bwMode="auto">
            <a:xfrm>
              <a:off x="3555" y="1311"/>
              <a:ext cx="1764" cy="1260"/>
              <a:chOff x="1761" y="2514"/>
              <a:chExt cx="1764" cy="1260"/>
            </a:xfrm>
          </p:grpSpPr>
          <p:grpSp>
            <p:nvGrpSpPr>
              <p:cNvPr id="941225" name="Group 169"/>
              <p:cNvGrpSpPr>
                <a:grpSpLocks/>
              </p:cNvGrpSpPr>
              <p:nvPr/>
            </p:nvGrpSpPr>
            <p:grpSpPr bwMode="auto">
              <a:xfrm>
                <a:off x="2028" y="2514"/>
                <a:ext cx="1497" cy="1260"/>
                <a:chOff x="4716" y="2844"/>
                <a:chExt cx="873" cy="735"/>
              </a:xfrm>
            </p:grpSpPr>
            <p:sp>
              <p:nvSpPr>
                <p:cNvPr id="941214" name="Freeform 158"/>
                <p:cNvSpPr>
                  <a:spLocks/>
                </p:cNvSpPr>
                <p:nvPr/>
              </p:nvSpPr>
              <p:spPr bwMode="auto">
                <a:xfrm>
                  <a:off x="4716" y="2844"/>
                  <a:ext cx="873" cy="735"/>
                </a:xfrm>
                <a:custGeom>
                  <a:avLst/>
                  <a:gdLst>
                    <a:gd name="T0" fmla="*/ 465 w 513"/>
                    <a:gd name="T1" fmla="*/ 408 h 432"/>
                    <a:gd name="T2" fmla="*/ 465 w 513"/>
                    <a:gd name="T3" fmla="*/ 352 h 432"/>
                    <a:gd name="T4" fmla="*/ 513 w 513"/>
                    <a:gd name="T5" fmla="*/ 288 h 432"/>
                    <a:gd name="T6" fmla="*/ 513 w 513"/>
                    <a:gd name="T7" fmla="*/ 272 h 432"/>
                    <a:gd name="T8" fmla="*/ 497 w 513"/>
                    <a:gd name="T9" fmla="*/ 256 h 432"/>
                    <a:gd name="T10" fmla="*/ 481 w 513"/>
                    <a:gd name="T11" fmla="*/ 232 h 432"/>
                    <a:gd name="T12" fmla="*/ 473 w 513"/>
                    <a:gd name="T13" fmla="*/ 216 h 432"/>
                    <a:gd name="T14" fmla="*/ 449 w 513"/>
                    <a:gd name="T15" fmla="*/ 176 h 432"/>
                    <a:gd name="T16" fmla="*/ 441 w 513"/>
                    <a:gd name="T17" fmla="*/ 160 h 432"/>
                    <a:gd name="T18" fmla="*/ 473 w 513"/>
                    <a:gd name="T19" fmla="*/ 120 h 432"/>
                    <a:gd name="T20" fmla="*/ 473 w 513"/>
                    <a:gd name="T21" fmla="*/ 96 h 432"/>
                    <a:gd name="T22" fmla="*/ 433 w 513"/>
                    <a:gd name="T23" fmla="*/ 16 h 432"/>
                    <a:gd name="T24" fmla="*/ 409 w 513"/>
                    <a:gd name="T25" fmla="*/ 8 h 432"/>
                    <a:gd name="T26" fmla="*/ 401 w 513"/>
                    <a:gd name="T27" fmla="*/ 0 h 432"/>
                    <a:gd name="T28" fmla="*/ 265 w 513"/>
                    <a:gd name="T29" fmla="*/ 24 h 432"/>
                    <a:gd name="T30" fmla="*/ 241 w 513"/>
                    <a:gd name="T31" fmla="*/ 32 h 432"/>
                    <a:gd name="T32" fmla="*/ 201 w 513"/>
                    <a:gd name="T33" fmla="*/ 24 h 432"/>
                    <a:gd name="T34" fmla="*/ 193 w 513"/>
                    <a:gd name="T35" fmla="*/ 8 h 432"/>
                    <a:gd name="T36" fmla="*/ 145 w 513"/>
                    <a:gd name="T37" fmla="*/ 8 h 432"/>
                    <a:gd name="T38" fmla="*/ 113 w 513"/>
                    <a:gd name="T39" fmla="*/ 24 h 432"/>
                    <a:gd name="T40" fmla="*/ 97 w 513"/>
                    <a:gd name="T41" fmla="*/ 40 h 432"/>
                    <a:gd name="T42" fmla="*/ 56 w 513"/>
                    <a:gd name="T43" fmla="*/ 64 h 432"/>
                    <a:gd name="T44" fmla="*/ 0 w 513"/>
                    <a:gd name="T45" fmla="*/ 104 h 432"/>
                    <a:gd name="T46" fmla="*/ 8 w 513"/>
                    <a:gd name="T47" fmla="*/ 120 h 432"/>
                    <a:gd name="T48" fmla="*/ 8 w 513"/>
                    <a:gd name="T49" fmla="*/ 160 h 432"/>
                    <a:gd name="T50" fmla="*/ 24 w 513"/>
                    <a:gd name="T51" fmla="*/ 184 h 432"/>
                    <a:gd name="T52" fmla="*/ 24 w 513"/>
                    <a:gd name="T53" fmla="*/ 216 h 432"/>
                    <a:gd name="T54" fmla="*/ 32 w 513"/>
                    <a:gd name="T55" fmla="*/ 256 h 432"/>
                    <a:gd name="T56" fmla="*/ 56 w 513"/>
                    <a:gd name="T57" fmla="*/ 288 h 432"/>
                    <a:gd name="T58" fmla="*/ 48 w 513"/>
                    <a:gd name="T59" fmla="*/ 320 h 432"/>
                    <a:gd name="T60" fmla="*/ 65 w 513"/>
                    <a:gd name="T61" fmla="*/ 312 h 432"/>
                    <a:gd name="T62" fmla="*/ 97 w 513"/>
                    <a:gd name="T63" fmla="*/ 336 h 432"/>
                    <a:gd name="T64" fmla="*/ 121 w 513"/>
                    <a:gd name="T65" fmla="*/ 344 h 432"/>
                    <a:gd name="T66" fmla="*/ 121 w 513"/>
                    <a:gd name="T67" fmla="*/ 360 h 432"/>
                    <a:gd name="T68" fmla="*/ 137 w 513"/>
                    <a:gd name="T69" fmla="*/ 368 h 432"/>
                    <a:gd name="T70" fmla="*/ 161 w 513"/>
                    <a:gd name="T71" fmla="*/ 368 h 432"/>
                    <a:gd name="T72" fmla="*/ 153 w 513"/>
                    <a:gd name="T73" fmla="*/ 360 h 432"/>
                    <a:gd name="T74" fmla="*/ 169 w 513"/>
                    <a:gd name="T75" fmla="*/ 360 h 432"/>
                    <a:gd name="T76" fmla="*/ 193 w 513"/>
                    <a:gd name="T77" fmla="*/ 368 h 432"/>
                    <a:gd name="T78" fmla="*/ 193 w 513"/>
                    <a:gd name="T79" fmla="*/ 376 h 432"/>
                    <a:gd name="T80" fmla="*/ 217 w 513"/>
                    <a:gd name="T81" fmla="*/ 384 h 432"/>
                    <a:gd name="T82" fmla="*/ 225 w 513"/>
                    <a:gd name="T83" fmla="*/ 384 h 432"/>
                    <a:gd name="T84" fmla="*/ 241 w 513"/>
                    <a:gd name="T85" fmla="*/ 400 h 432"/>
                    <a:gd name="T86" fmla="*/ 265 w 513"/>
                    <a:gd name="T87" fmla="*/ 408 h 432"/>
                    <a:gd name="T88" fmla="*/ 281 w 513"/>
                    <a:gd name="T89" fmla="*/ 416 h 432"/>
                    <a:gd name="T90" fmla="*/ 305 w 513"/>
                    <a:gd name="T91" fmla="*/ 416 h 432"/>
                    <a:gd name="T92" fmla="*/ 313 w 513"/>
                    <a:gd name="T93" fmla="*/ 432 h 432"/>
                    <a:gd name="T94" fmla="*/ 329 w 513"/>
                    <a:gd name="T95" fmla="*/ 424 h 432"/>
                    <a:gd name="T96" fmla="*/ 361 w 513"/>
                    <a:gd name="T97" fmla="*/ 416 h 432"/>
                    <a:gd name="T98" fmla="*/ 401 w 513"/>
                    <a:gd name="T99" fmla="*/ 400 h 432"/>
                    <a:gd name="T100" fmla="*/ 449 w 513"/>
                    <a:gd name="T101" fmla="*/ 424 h 432"/>
                    <a:gd name="T102" fmla="*/ 473 w 513"/>
                    <a:gd name="T103" fmla="*/ 42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3" h="432">
                      <a:moveTo>
                        <a:pt x="465" y="416"/>
                      </a:moveTo>
                      <a:lnTo>
                        <a:pt x="465" y="416"/>
                      </a:lnTo>
                      <a:lnTo>
                        <a:pt x="465" y="408"/>
                      </a:lnTo>
                      <a:lnTo>
                        <a:pt x="457" y="384"/>
                      </a:lnTo>
                      <a:lnTo>
                        <a:pt x="457" y="384"/>
                      </a:lnTo>
                      <a:lnTo>
                        <a:pt x="465" y="352"/>
                      </a:lnTo>
                      <a:lnTo>
                        <a:pt x="489" y="320"/>
                      </a:lnTo>
                      <a:lnTo>
                        <a:pt x="513" y="296"/>
                      </a:lnTo>
                      <a:lnTo>
                        <a:pt x="513" y="288"/>
                      </a:lnTo>
                      <a:lnTo>
                        <a:pt x="505" y="280"/>
                      </a:lnTo>
                      <a:lnTo>
                        <a:pt x="505" y="272"/>
                      </a:lnTo>
                      <a:lnTo>
                        <a:pt x="513" y="272"/>
                      </a:lnTo>
                      <a:lnTo>
                        <a:pt x="513" y="272"/>
                      </a:lnTo>
                      <a:lnTo>
                        <a:pt x="505" y="264"/>
                      </a:lnTo>
                      <a:lnTo>
                        <a:pt x="497" y="256"/>
                      </a:lnTo>
                      <a:lnTo>
                        <a:pt x="489" y="248"/>
                      </a:lnTo>
                      <a:lnTo>
                        <a:pt x="481" y="248"/>
                      </a:lnTo>
                      <a:lnTo>
                        <a:pt x="481" y="232"/>
                      </a:lnTo>
                      <a:lnTo>
                        <a:pt x="473" y="224"/>
                      </a:lnTo>
                      <a:lnTo>
                        <a:pt x="473" y="216"/>
                      </a:lnTo>
                      <a:lnTo>
                        <a:pt x="473" y="216"/>
                      </a:lnTo>
                      <a:lnTo>
                        <a:pt x="473" y="192"/>
                      </a:lnTo>
                      <a:lnTo>
                        <a:pt x="473" y="176"/>
                      </a:lnTo>
                      <a:lnTo>
                        <a:pt x="449" y="176"/>
                      </a:lnTo>
                      <a:lnTo>
                        <a:pt x="441" y="168"/>
                      </a:lnTo>
                      <a:lnTo>
                        <a:pt x="441" y="168"/>
                      </a:lnTo>
                      <a:lnTo>
                        <a:pt x="441" y="160"/>
                      </a:lnTo>
                      <a:lnTo>
                        <a:pt x="457" y="144"/>
                      </a:lnTo>
                      <a:lnTo>
                        <a:pt x="473" y="136"/>
                      </a:lnTo>
                      <a:lnTo>
                        <a:pt x="473" y="120"/>
                      </a:lnTo>
                      <a:lnTo>
                        <a:pt x="473" y="120"/>
                      </a:lnTo>
                      <a:lnTo>
                        <a:pt x="473" y="104"/>
                      </a:lnTo>
                      <a:lnTo>
                        <a:pt x="473" y="96"/>
                      </a:lnTo>
                      <a:lnTo>
                        <a:pt x="449" y="72"/>
                      </a:lnTo>
                      <a:lnTo>
                        <a:pt x="441" y="40"/>
                      </a:lnTo>
                      <a:lnTo>
                        <a:pt x="433" y="16"/>
                      </a:lnTo>
                      <a:lnTo>
                        <a:pt x="425" y="16"/>
                      </a:lnTo>
                      <a:lnTo>
                        <a:pt x="417" y="16"/>
                      </a:lnTo>
                      <a:lnTo>
                        <a:pt x="409" y="8"/>
                      </a:lnTo>
                      <a:lnTo>
                        <a:pt x="401" y="0"/>
                      </a:lnTo>
                      <a:lnTo>
                        <a:pt x="401" y="0"/>
                      </a:lnTo>
                      <a:lnTo>
                        <a:pt x="401" y="0"/>
                      </a:lnTo>
                      <a:lnTo>
                        <a:pt x="369" y="16"/>
                      </a:lnTo>
                      <a:lnTo>
                        <a:pt x="313" y="24"/>
                      </a:lnTo>
                      <a:lnTo>
                        <a:pt x="265" y="24"/>
                      </a:lnTo>
                      <a:lnTo>
                        <a:pt x="249" y="24"/>
                      </a:lnTo>
                      <a:lnTo>
                        <a:pt x="249" y="24"/>
                      </a:lnTo>
                      <a:lnTo>
                        <a:pt x="241" y="32"/>
                      </a:lnTo>
                      <a:lnTo>
                        <a:pt x="217" y="32"/>
                      </a:lnTo>
                      <a:lnTo>
                        <a:pt x="201" y="32"/>
                      </a:lnTo>
                      <a:lnTo>
                        <a:pt x="201" y="24"/>
                      </a:lnTo>
                      <a:lnTo>
                        <a:pt x="201" y="24"/>
                      </a:lnTo>
                      <a:lnTo>
                        <a:pt x="193" y="16"/>
                      </a:lnTo>
                      <a:lnTo>
                        <a:pt x="193" y="8"/>
                      </a:lnTo>
                      <a:lnTo>
                        <a:pt x="185" y="0"/>
                      </a:lnTo>
                      <a:lnTo>
                        <a:pt x="169" y="0"/>
                      </a:lnTo>
                      <a:lnTo>
                        <a:pt x="145" y="8"/>
                      </a:lnTo>
                      <a:lnTo>
                        <a:pt x="129" y="16"/>
                      </a:lnTo>
                      <a:lnTo>
                        <a:pt x="113" y="24"/>
                      </a:lnTo>
                      <a:lnTo>
                        <a:pt x="113" y="24"/>
                      </a:lnTo>
                      <a:lnTo>
                        <a:pt x="97" y="24"/>
                      </a:lnTo>
                      <a:lnTo>
                        <a:pt x="97" y="40"/>
                      </a:lnTo>
                      <a:lnTo>
                        <a:pt x="97" y="40"/>
                      </a:lnTo>
                      <a:lnTo>
                        <a:pt x="97" y="48"/>
                      </a:lnTo>
                      <a:lnTo>
                        <a:pt x="89" y="56"/>
                      </a:lnTo>
                      <a:lnTo>
                        <a:pt x="56" y="64"/>
                      </a:lnTo>
                      <a:lnTo>
                        <a:pt x="16" y="80"/>
                      </a:lnTo>
                      <a:lnTo>
                        <a:pt x="0" y="88"/>
                      </a:lnTo>
                      <a:lnTo>
                        <a:pt x="0" y="104"/>
                      </a:lnTo>
                      <a:lnTo>
                        <a:pt x="0" y="104"/>
                      </a:lnTo>
                      <a:lnTo>
                        <a:pt x="0" y="104"/>
                      </a:lnTo>
                      <a:lnTo>
                        <a:pt x="8" y="120"/>
                      </a:lnTo>
                      <a:lnTo>
                        <a:pt x="16" y="136"/>
                      </a:lnTo>
                      <a:lnTo>
                        <a:pt x="16" y="152"/>
                      </a:lnTo>
                      <a:lnTo>
                        <a:pt x="8" y="160"/>
                      </a:lnTo>
                      <a:lnTo>
                        <a:pt x="0" y="168"/>
                      </a:lnTo>
                      <a:lnTo>
                        <a:pt x="0" y="176"/>
                      </a:lnTo>
                      <a:lnTo>
                        <a:pt x="24" y="184"/>
                      </a:lnTo>
                      <a:lnTo>
                        <a:pt x="24" y="208"/>
                      </a:lnTo>
                      <a:lnTo>
                        <a:pt x="24" y="208"/>
                      </a:lnTo>
                      <a:lnTo>
                        <a:pt x="24" y="216"/>
                      </a:lnTo>
                      <a:lnTo>
                        <a:pt x="32" y="232"/>
                      </a:lnTo>
                      <a:lnTo>
                        <a:pt x="32" y="232"/>
                      </a:lnTo>
                      <a:lnTo>
                        <a:pt x="32" y="256"/>
                      </a:lnTo>
                      <a:lnTo>
                        <a:pt x="32" y="264"/>
                      </a:lnTo>
                      <a:lnTo>
                        <a:pt x="40" y="272"/>
                      </a:lnTo>
                      <a:lnTo>
                        <a:pt x="56" y="288"/>
                      </a:lnTo>
                      <a:lnTo>
                        <a:pt x="56" y="304"/>
                      </a:lnTo>
                      <a:lnTo>
                        <a:pt x="48" y="312"/>
                      </a:lnTo>
                      <a:lnTo>
                        <a:pt x="48" y="320"/>
                      </a:lnTo>
                      <a:lnTo>
                        <a:pt x="48" y="320"/>
                      </a:lnTo>
                      <a:lnTo>
                        <a:pt x="56" y="312"/>
                      </a:lnTo>
                      <a:lnTo>
                        <a:pt x="65" y="312"/>
                      </a:lnTo>
                      <a:lnTo>
                        <a:pt x="65" y="328"/>
                      </a:lnTo>
                      <a:lnTo>
                        <a:pt x="81" y="336"/>
                      </a:lnTo>
                      <a:lnTo>
                        <a:pt x="97" y="336"/>
                      </a:lnTo>
                      <a:lnTo>
                        <a:pt x="105" y="344"/>
                      </a:lnTo>
                      <a:lnTo>
                        <a:pt x="113" y="344"/>
                      </a:lnTo>
                      <a:lnTo>
                        <a:pt x="121" y="344"/>
                      </a:lnTo>
                      <a:lnTo>
                        <a:pt x="129" y="344"/>
                      </a:lnTo>
                      <a:lnTo>
                        <a:pt x="129" y="352"/>
                      </a:lnTo>
                      <a:lnTo>
                        <a:pt x="121" y="360"/>
                      </a:lnTo>
                      <a:lnTo>
                        <a:pt x="121" y="360"/>
                      </a:lnTo>
                      <a:lnTo>
                        <a:pt x="121" y="360"/>
                      </a:lnTo>
                      <a:lnTo>
                        <a:pt x="137" y="368"/>
                      </a:lnTo>
                      <a:lnTo>
                        <a:pt x="137" y="384"/>
                      </a:lnTo>
                      <a:lnTo>
                        <a:pt x="145" y="384"/>
                      </a:lnTo>
                      <a:lnTo>
                        <a:pt x="161" y="368"/>
                      </a:lnTo>
                      <a:lnTo>
                        <a:pt x="161" y="368"/>
                      </a:lnTo>
                      <a:lnTo>
                        <a:pt x="153" y="368"/>
                      </a:lnTo>
                      <a:lnTo>
                        <a:pt x="153" y="360"/>
                      </a:lnTo>
                      <a:lnTo>
                        <a:pt x="153" y="352"/>
                      </a:lnTo>
                      <a:lnTo>
                        <a:pt x="153" y="352"/>
                      </a:lnTo>
                      <a:lnTo>
                        <a:pt x="169" y="360"/>
                      </a:lnTo>
                      <a:lnTo>
                        <a:pt x="169" y="360"/>
                      </a:lnTo>
                      <a:lnTo>
                        <a:pt x="177" y="368"/>
                      </a:lnTo>
                      <a:lnTo>
                        <a:pt x="193" y="368"/>
                      </a:lnTo>
                      <a:lnTo>
                        <a:pt x="193" y="368"/>
                      </a:lnTo>
                      <a:lnTo>
                        <a:pt x="193" y="376"/>
                      </a:lnTo>
                      <a:lnTo>
                        <a:pt x="193" y="376"/>
                      </a:lnTo>
                      <a:lnTo>
                        <a:pt x="201" y="384"/>
                      </a:lnTo>
                      <a:lnTo>
                        <a:pt x="209" y="384"/>
                      </a:lnTo>
                      <a:lnTo>
                        <a:pt x="217" y="384"/>
                      </a:lnTo>
                      <a:lnTo>
                        <a:pt x="217" y="384"/>
                      </a:lnTo>
                      <a:lnTo>
                        <a:pt x="225" y="384"/>
                      </a:lnTo>
                      <a:lnTo>
                        <a:pt x="225" y="384"/>
                      </a:lnTo>
                      <a:lnTo>
                        <a:pt x="233" y="384"/>
                      </a:lnTo>
                      <a:lnTo>
                        <a:pt x="241" y="384"/>
                      </a:lnTo>
                      <a:lnTo>
                        <a:pt x="241" y="400"/>
                      </a:lnTo>
                      <a:lnTo>
                        <a:pt x="241" y="400"/>
                      </a:lnTo>
                      <a:lnTo>
                        <a:pt x="249" y="400"/>
                      </a:lnTo>
                      <a:lnTo>
                        <a:pt x="265" y="408"/>
                      </a:lnTo>
                      <a:lnTo>
                        <a:pt x="273" y="424"/>
                      </a:lnTo>
                      <a:lnTo>
                        <a:pt x="273" y="424"/>
                      </a:lnTo>
                      <a:lnTo>
                        <a:pt x="281" y="416"/>
                      </a:lnTo>
                      <a:lnTo>
                        <a:pt x="289" y="408"/>
                      </a:lnTo>
                      <a:lnTo>
                        <a:pt x="297" y="408"/>
                      </a:lnTo>
                      <a:lnTo>
                        <a:pt x="305" y="416"/>
                      </a:lnTo>
                      <a:lnTo>
                        <a:pt x="313" y="424"/>
                      </a:lnTo>
                      <a:lnTo>
                        <a:pt x="313" y="432"/>
                      </a:lnTo>
                      <a:lnTo>
                        <a:pt x="313" y="432"/>
                      </a:lnTo>
                      <a:lnTo>
                        <a:pt x="329" y="432"/>
                      </a:lnTo>
                      <a:lnTo>
                        <a:pt x="329" y="432"/>
                      </a:lnTo>
                      <a:lnTo>
                        <a:pt x="329" y="424"/>
                      </a:lnTo>
                      <a:lnTo>
                        <a:pt x="337" y="416"/>
                      </a:lnTo>
                      <a:lnTo>
                        <a:pt x="353" y="416"/>
                      </a:lnTo>
                      <a:lnTo>
                        <a:pt x="361" y="416"/>
                      </a:lnTo>
                      <a:lnTo>
                        <a:pt x="377" y="416"/>
                      </a:lnTo>
                      <a:lnTo>
                        <a:pt x="377" y="408"/>
                      </a:lnTo>
                      <a:lnTo>
                        <a:pt x="401" y="400"/>
                      </a:lnTo>
                      <a:lnTo>
                        <a:pt x="425" y="400"/>
                      </a:lnTo>
                      <a:lnTo>
                        <a:pt x="425" y="416"/>
                      </a:lnTo>
                      <a:lnTo>
                        <a:pt x="449" y="424"/>
                      </a:lnTo>
                      <a:lnTo>
                        <a:pt x="457" y="424"/>
                      </a:lnTo>
                      <a:lnTo>
                        <a:pt x="473" y="424"/>
                      </a:lnTo>
                      <a:lnTo>
                        <a:pt x="473" y="424"/>
                      </a:lnTo>
                      <a:lnTo>
                        <a:pt x="465" y="416"/>
                      </a:lnTo>
                      <a:close/>
                    </a:path>
                  </a:pathLst>
                </a:custGeom>
                <a:solidFill>
                  <a:srgbClr val="C0C0C0"/>
                </a:solidFill>
                <a:ln>
                  <a:noFill/>
                </a:ln>
                <a:extLst>
                  <a:ext uri="{91240B29-F687-4f45-9708-019B960494DF}">
                    <a14:hiddenLine xmlns:a14="http://schemas.microsoft.com/office/drawing/2010/main" w="6350" cmpd="sng">
                      <a:solidFill>
                        <a:schemeClr val="tx1"/>
                      </a:solidFill>
                      <a:round/>
                      <a:headEnd/>
                      <a:tailEnd/>
                    </a14:hiddenLine>
                  </a:ext>
                </a:extLst>
              </p:spPr>
              <p:txBody>
                <a:bodyPr/>
                <a:lstStyle/>
                <a:p>
                  <a:endParaRPr lang="da-DK"/>
                </a:p>
              </p:txBody>
            </p:sp>
            <p:sp>
              <p:nvSpPr>
                <p:cNvPr id="941224" name="Text Box 168"/>
                <p:cNvSpPr txBox="1">
                  <a:spLocks noChangeArrowheads="1"/>
                </p:cNvSpPr>
                <p:nvPr/>
              </p:nvSpPr>
              <p:spPr bwMode="auto">
                <a:xfrm>
                  <a:off x="4944" y="3070"/>
                  <a:ext cx="318" cy="1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b="1">
                      <a:solidFill>
                        <a:srgbClr val="080808"/>
                      </a:solidFill>
                      <a:latin typeface="Verdana" charset="0"/>
                    </a:rPr>
                    <a:t>Poland</a:t>
                  </a:r>
                  <a:endParaRPr lang="en-US" b="1">
                    <a:solidFill>
                      <a:srgbClr val="080808"/>
                    </a:solidFill>
                    <a:latin typeface="Verdana" charset="0"/>
                  </a:endParaRPr>
                </a:p>
              </p:txBody>
            </p:sp>
          </p:grpSp>
          <p:pic>
            <p:nvPicPr>
              <p:cNvPr id="941230" name="Picture 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 y="3202"/>
                <a:ext cx="77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1233" name="AutoShape 177"/>
              <p:cNvSpPr>
                <a:spLocks noChangeArrowheads="1"/>
              </p:cNvSpPr>
              <p:nvPr/>
            </p:nvSpPr>
            <p:spPr bwMode="auto">
              <a:xfrm>
                <a:off x="2678" y="3229"/>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41234" name="AutoShape 178"/>
              <p:cNvSpPr>
                <a:spLocks noChangeArrowheads="1"/>
              </p:cNvSpPr>
              <p:nvPr/>
            </p:nvSpPr>
            <p:spPr bwMode="auto">
              <a:xfrm>
                <a:off x="2564" y="3163"/>
                <a:ext cx="81" cy="176"/>
              </a:xfrm>
              <a:prstGeom prst="can">
                <a:avLst>
                  <a:gd name="adj" fmla="val 5432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graphicFrame>
            <p:nvGraphicFramePr>
              <p:cNvPr id="941239" name="Object 183"/>
              <p:cNvGraphicFramePr>
                <a:graphicFrameLocks noChangeAspect="1"/>
              </p:cNvGraphicFramePr>
              <p:nvPr/>
            </p:nvGraphicFramePr>
            <p:xfrm>
              <a:off x="2768" y="3291"/>
              <a:ext cx="473" cy="108"/>
            </p:xfrm>
            <a:graphic>
              <a:graphicData uri="http://schemas.openxmlformats.org/presentationml/2006/ole">
                <mc:AlternateContent xmlns:mc="http://schemas.openxmlformats.org/markup-compatibility/2006">
                  <mc:Choice xmlns:v="urn:schemas-microsoft-com:vml" Requires="v">
                    <p:oleObj spid="_x0000_s941250" name="Bitmap Image" r:id="rId4" imgW="2333333" imgH="533474" progId="Paint.Picture">
                      <p:embed/>
                    </p:oleObj>
                  </mc:Choice>
                  <mc:Fallback>
                    <p:oleObj name="Bitmap Image" r:id="rId4" imgW="2333333" imgH="533474" progId="Paint.Picture">
                      <p:embed/>
                      <p:pic>
                        <p:nvPicPr>
                          <p:cNvPr id="0"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 y="3291"/>
                            <a:ext cx="473"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41241" name="Text Box 185"/>
              <p:cNvSpPr txBox="1">
                <a:spLocks noChangeArrowheads="1"/>
              </p:cNvSpPr>
              <p:nvPr/>
            </p:nvSpPr>
            <p:spPr bwMode="auto">
              <a:xfrm>
                <a:off x="2630" y="3236"/>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1</a:t>
                </a:r>
                <a:endParaRPr lang="en-US" sz="1200" b="1">
                  <a:solidFill>
                    <a:schemeClr val="bg1"/>
                  </a:solidFill>
                  <a:latin typeface="Verdana" charset="0"/>
                </a:endParaRPr>
              </a:p>
            </p:txBody>
          </p:sp>
          <p:sp>
            <p:nvSpPr>
              <p:cNvPr id="941242" name="Text Box 186"/>
              <p:cNvSpPr txBox="1">
                <a:spLocks noChangeArrowheads="1"/>
              </p:cNvSpPr>
              <p:nvPr/>
            </p:nvSpPr>
            <p:spPr bwMode="auto">
              <a:xfrm>
                <a:off x="2510" y="3164"/>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200" b="1">
                    <a:solidFill>
                      <a:schemeClr val="bg1"/>
                    </a:solidFill>
                    <a:latin typeface="Verdana" charset="0"/>
                  </a:rPr>
                  <a:t>2</a:t>
                </a:r>
                <a:endParaRPr lang="en-US" sz="1200" b="1">
                  <a:solidFill>
                    <a:schemeClr val="bg1"/>
                  </a:solidFill>
                  <a:latin typeface="Verdana" charset="0"/>
                </a:endParaRPr>
              </a:p>
            </p:txBody>
          </p:sp>
        </p:grpSp>
        <p:pic>
          <p:nvPicPr>
            <p:cNvPr id="941247" name="Picture 1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 y="2190"/>
              <a:ext cx="812"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nvSpPr>
        <p:spPr bwMode="auto">
          <a:xfrm>
            <a:off x="0" y="973138"/>
            <a:ext cx="9144000" cy="227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pic>
        <p:nvPicPr>
          <p:cNvPr id="9851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91440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85092" name="Rectangle 4"/>
          <p:cNvSpPr>
            <a:spLocks noChangeArrowheads="1"/>
          </p:cNvSpPr>
          <p:nvPr/>
        </p:nvSpPr>
        <p:spPr bwMode="auto">
          <a:xfrm>
            <a:off x="0" y="0"/>
            <a:ext cx="147638" cy="6858000"/>
          </a:xfrm>
          <a:prstGeom prst="rect">
            <a:avLst/>
          </a:prstGeom>
          <a:solidFill>
            <a:srgbClr val="C00000"/>
          </a:solidFill>
          <a:ln w="9525">
            <a:solidFill>
              <a:srgbClr val="C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5093" name="Rectangle 5"/>
          <p:cNvSpPr>
            <a:spLocks noChangeArrowheads="1"/>
          </p:cNvSpPr>
          <p:nvPr/>
        </p:nvSpPr>
        <p:spPr bwMode="auto">
          <a:xfrm>
            <a:off x="150813" y="4005263"/>
            <a:ext cx="4867275" cy="1433512"/>
          </a:xfrm>
          <a:prstGeom prst="rect">
            <a:avLst/>
          </a:prstGeom>
          <a:solidFill>
            <a:srgbClr val="06204D"/>
          </a:solidFill>
          <a:ln w="9525">
            <a:solidFill>
              <a:srgbClr val="06204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85094" name="Rectangle 6"/>
          <p:cNvSpPr>
            <a:spLocks noChangeArrowheads="1"/>
          </p:cNvSpPr>
          <p:nvPr/>
        </p:nvSpPr>
        <p:spPr bwMode="auto">
          <a:xfrm>
            <a:off x="360363" y="3986213"/>
            <a:ext cx="4651375"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sz="2400" b="1">
                <a:solidFill>
                  <a:schemeClr val="bg1"/>
                </a:solidFill>
                <a:latin typeface="Verdana" charset="0"/>
              </a:rPr>
              <a:t>Financial objectives     and outlook</a:t>
            </a:r>
            <a:endParaRPr lang="da-DK" sz="1600" b="1">
              <a:solidFill>
                <a:schemeClr val="bg1"/>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da-DK"/>
              <a:t>LONG-TERM FINANCIAL OBJECTIVES</a:t>
            </a:r>
          </a:p>
        </p:txBody>
      </p:sp>
      <p:sp>
        <p:nvSpPr>
          <p:cNvPr id="946179" name="AutoShape 3"/>
          <p:cNvSpPr>
            <a:spLocks noChangeAspect="1" noChangeArrowheads="1"/>
          </p:cNvSpPr>
          <p:nvPr>
            <p:ph type="body" idx="1"/>
          </p:nvPr>
        </p:nvSpPr>
        <p:spPr>
          <a:xfrm>
            <a:off x="347663" y="1370013"/>
            <a:ext cx="4667250" cy="4951412"/>
          </a:xfrm>
        </p:spPr>
        <p:txBody>
          <a:bodyPr/>
          <a:lstStyle/>
          <a:p>
            <a:pPr>
              <a:lnSpc>
                <a:spcPct val="90000"/>
              </a:lnSpc>
              <a:buFontTx/>
              <a:buChar char="•"/>
            </a:pPr>
            <a:r>
              <a:rPr lang="da-DK" sz="1600"/>
              <a:t>Profit before tax and minorities of approx. DKK 100m in 2012 – 6-7% of revenue. DKK 50m i 2009 </a:t>
            </a:r>
          </a:p>
          <a:p>
            <a:pPr>
              <a:lnSpc>
                <a:spcPct val="90000"/>
              </a:lnSpc>
              <a:buFontTx/>
              <a:buChar char="•"/>
            </a:pPr>
            <a:r>
              <a:rPr lang="da-DK" sz="1600"/>
              <a:t>Group revenue of around DKK 1.5bn in 2012. DKK 1.0bn i 2009</a:t>
            </a:r>
          </a:p>
          <a:p>
            <a:pPr>
              <a:lnSpc>
                <a:spcPct val="90000"/>
              </a:lnSpc>
              <a:buFontTx/>
              <a:buChar char="•"/>
            </a:pPr>
            <a:r>
              <a:rPr lang="da-DK" sz="1600"/>
              <a:t>EBITDA margin to exceed 10% </a:t>
            </a:r>
          </a:p>
          <a:p>
            <a:pPr>
              <a:lnSpc>
                <a:spcPct val="90000"/>
              </a:lnSpc>
              <a:buFontTx/>
              <a:buChar char="•"/>
            </a:pPr>
            <a:r>
              <a:rPr lang="da-DK" sz="1600"/>
              <a:t>Increase cash flows from operations</a:t>
            </a:r>
          </a:p>
          <a:p>
            <a:pPr>
              <a:lnSpc>
                <a:spcPct val="90000"/>
              </a:lnSpc>
              <a:buFontTx/>
              <a:buChar char="•"/>
            </a:pPr>
            <a:r>
              <a:rPr lang="da-DK" sz="1600"/>
              <a:t>NIBD/EBITDA ratio of between 3 and 4 in 2009</a:t>
            </a:r>
          </a:p>
          <a:p>
            <a:pPr lvl="1">
              <a:lnSpc>
                <a:spcPct val="90000"/>
              </a:lnSpc>
              <a:buFont typeface="Verdana" charset="0"/>
              <a:buChar char="–"/>
            </a:pPr>
            <a:r>
              <a:rPr lang="da-DK"/>
              <a:t>11.5 in 2004; 4.6 in 2007 </a:t>
            </a:r>
          </a:p>
          <a:p>
            <a:pPr>
              <a:lnSpc>
                <a:spcPct val="90000"/>
              </a:lnSpc>
              <a:buFontTx/>
              <a:buChar char="•"/>
            </a:pPr>
            <a:r>
              <a:rPr lang="da-DK" sz="1600"/>
              <a:t>Equity ratio (incl. equity of minorities) in the range of 20-35% </a:t>
            </a:r>
          </a:p>
          <a:p>
            <a:pPr>
              <a:lnSpc>
                <a:spcPct val="90000"/>
              </a:lnSpc>
              <a:buFontTx/>
              <a:buChar char="•"/>
            </a:pPr>
            <a:r>
              <a:rPr lang="da-DK" sz="1600"/>
              <a:t>Competitive return to shareholders from rising share price </a:t>
            </a:r>
          </a:p>
          <a:p>
            <a:pPr>
              <a:lnSpc>
                <a:spcPct val="90000"/>
              </a:lnSpc>
              <a:buFontTx/>
              <a:buChar char="•"/>
            </a:pPr>
            <a:endParaRPr lang="da-DK" sz="1600"/>
          </a:p>
        </p:txBody>
      </p:sp>
      <p:graphicFrame>
        <p:nvGraphicFramePr>
          <p:cNvPr id="946184" name="Object 8"/>
          <p:cNvGraphicFramePr>
            <a:graphicFrameLocks noChangeAspect="1"/>
          </p:cNvGraphicFramePr>
          <p:nvPr/>
        </p:nvGraphicFramePr>
        <p:xfrm>
          <a:off x="5499100" y="4324350"/>
          <a:ext cx="3530600" cy="2152650"/>
        </p:xfrm>
        <a:graphic>
          <a:graphicData uri="http://schemas.openxmlformats.org/presentationml/2006/ole">
            <mc:AlternateContent xmlns:mc="http://schemas.openxmlformats.org/markup-compatibility/2006">
              <mc:Choice xmlns:v="urn:schemas-microsoft-com:vml" Requires="v">
                <p:oleObj spid="_x0000_s946204" name="Diagram" r:id="rId4" imgW="6096000" imgH="4067175" progId="MSGraph.Chart.8">
                  <p:embed followColorScheme="full"/>
                </p:oleObj>
              </mc:Choice>
              <mc:Fallback>
                <p:oleObj name="Diagram" r:id="rId4" imgW="6096000" imgH="4067175"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100" y="4324350"/>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46185" name="Text Box 9"/>
          <p:cNvSpPr txBox="1">
            <a:spLocks noChangeArrowheads="1"/>
          </p:cNvSpPr>
          <p:nvPr/>
        </p:nvSpPr>
        <p:spPr bwMode="auto">
          <a:xfrm>
            <a:off x="4940300" y="3948113"/>
            <a:ext cx="39814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r>
              <a:rPr lang="da-DK">
                <a:solidFill>
                  <a:srgbClr val="080808"/>
                </a:solidFill>
                <a:latin typeface="Verdana" charset="0"/>
              </a:rPr>
              <a:t>Profit before tax </a:t>
            </a:r>
          </a:p>
          <a:p>
            <a:pPr algn="r"/>
            <a:r>
              <a:rPr lang="da-DK">
                <a:solidFill>
                  <a:srgbClr val="080808"/>
                </a:solidFill>
                <a:latin typeface="Verdana" charset="0"/>
              </a:rPr>
              <a:t>and minorities in DKKm</a:t>
            </a:r>
            <a:endParaRPr lang="da-DK" sz="1200">
              <a:solidFill>
                <a:srgbClr val="080808"/>
              </a:solidFill>
              <a:latin typeface="Verdana" charset="0"/>
            </a:endParaRPr>
          </a:p>
        </p:txBody>
      </p:sp>
      <p:graphicFrame>
        <p:nvGraphicFramePr>
          <p:cNvPr id="946193" name="Object 17"/>
          <p:cNvGraphicFramePr>
            <a:graphicFrameLocks noChangeAspect="1"/>
          </p:cNvGraphicFramePr>
          <p:nvPr/>
        </p:nvGraphicFramePr>
        <p:xfrm>
          <a:off x="5448300" y="1727200"/>
          <a:ext cx="3530600" cy="2152650"/>
        </p:xfrm>
        <a:graphic>
          <a:graphicData uri="http://schemas.openxmlformats.org/presentationml/2006/ole">
            <mc:AlternateContent xmlns:mc="http://schemas.openxmlformats.org/markup-compatibility/2006">
              <mc:Choice xmlns:v="urn:schemas-microsoft-com:vml" Requires="v">
                <p:oleObj spid="_x0000_s946205" name="Diagram" r:id="rId6" imgW="6096000" imgH="4067175" progId="MSGraph.Chart.8">
                  <p:embed followColorScheme="full"/>
                </p:oleObj>
              </mc:Choice>
              <mc:Fallback>
                <p:oleObj name="Diagram" r:id="rId6" imgW="6096000" imgH="4067175" progId="MSGraph.Chart.8">
                  <p:embed followColorScheme="full"/>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1727200"/>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46194" name="Text Box 18"/>
          <p:cNvSpPr txBox="1">
            <a:spLocks noChangeArrowheads="1"/>
          </p:cNvSpPr>
          <p:nvPr/>
        </p:nvSpPr>
        <p:spPr bwMode="auto">
          <a:xfrm>
            <a:off x="4937125" y="1412875"/>
            <a:ext cx="3981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Revenue in DKKm</a:t>
            </a:r>
            <a:endParaRPr lang="da-DK" sz="1200">
              <a:solidFill>
                <a:srgbClr val="080808"/>
              </a:solidFill>
              <a:latin typeface="Verdana" charset="0"/>
            </a:endParaRPr>
          </a:p>
        </p:txBody>
      </p:sp>
      <p:sp>
        <p:nvSpPr>
          <p:cNvPr id="946196" name="Line 20"/>
          <p:cNvSpPr>
            <a:spLocks noChangeShapeType="1"/>
          </p:cNvSpPr>
          <p:nvPr/>
        </p:nvSpPr>
        <p:spPr bwMode="auto">
          <a:xfrm flipV="1">
            <a:off x="7372350" y="1752600"/>
            <a:ext cx="1219200" cy="628650"/>
          </a:xfrm>
          <a:prstGeom prst="line">
            <a:avLst/>
          </a:prstGeom>
          <a:noFill/>
          <a:ln w="9525">
            <a:solidFill>
              <a:srgbClr val="AAC7E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46197" name="Oval 21"/>
          <p:cNvSpPr>
            <a:spLocks noChangeArrowheads="1"/>
          </p:cNvSpPr>
          <p:nvPr/>
        </p:nvSpPr>
        <p:spPr bwMode="auto">
          <a:xfrm>
            <a:off x="7812088" y="1844675"/>
            <a:ext cx="517525" cy="288925"/>
          </a:xfrm>
          <a:prstGeom prst="ellipse">
            <a:avLst/>
          </a:prstGeom>
          <a:solidFill>
            <a:srgbClr val="AAC7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+72%</a:t>
            </a:r>
          </a:p>
        </p:txBody>
      </p:sp>
      <p:sp>
        <p:nvSpPr>
          <p:cNvPr id="946198" name="Line 22"/>
          <p:cNvSpPr>
            <a:spLocks noChangeShapeType="1"/>
          </p:cNvSpPr>
          <p:nvPr/>
        </p:nvSpPr>
        <p:spPr bwMode="auto">
          <a:xfrm flipV="1">
            <a:off x="7392988" y="4430713"/>
            <a:ext cx="1219200" cy="628650"/>
          </a:xfrm>
          <a:prstGeom prst="line">
            <a:avLst/>
          </a:prstGeom>
          <a:noFill/>
          <a:ln w="9525">
            <a:solidFill>
              <a:srgbClr val="AAC7E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46186" name="Oval 10"/>
          <p:cNvSpPr>
            <a:spLocks noChangeArrowheads="1"/>
          </p:cNvSpPr>
          <p:nvPr/>
        </p:nvSpPr>
        <p:spPr bwMode="auto">
          <a:xfrm>
            <a:off x="7810500" y="4548188"/>
            <a:ext cx="517525" cy="288925"/>
          </a:xfrm>
          <a:prstGeom prst="ellipse">
            <a:avLst/>
          </a:prstGeom>
          <a:solidFill>
            <a:srgbClr val="AAC7E9"/>
          </a:solidFill>
          <a:ln w="9525">
            <a:solidFill>
              <a:srgbClr val="AAC7E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376%</a:t>
            </a:r>
          </a:p>
        </p:txBody>
      </p:sp>
      <p:sp>
        <p:nvSpPr>
          <p:cNvPr id="946199" name="Line 23"/>
          <p:cNvSpPr>
            <a:spLocks noChangeShapeType="1"/>
          </p:cNvSpPr>
          <p:nvPr/>
        </p:nvSpPr>
        <p:spPr bwMode="auto">
          <a:xfrm flipV="1">
            <a:off x="8434388" y="1951038"/>
            <a:ext cx="0" cy="1625600"/>
          </a:xfrm>
          <a:prstGeom prst="line">
            <a:avLst/>
          </a:prstGeom>
          <a:noFill/>
          <a:ln w="19050">
            <a:solidFill>
              <a:srgbClr val="06204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46203" name="Line 27"/>
          <p:cNvSpPr>
            <a:spLocks noChangeShapeType="1"/>
          </p:cNvSpPr>
          <p:nvPr/>
        </p:nvSpPr>
        <p:spPr bwMode="auto">
          <a:xfrm flipH="1" flipV="1">
            <a:off x="8467725" y="4543425"/>
            <a:ext cx="9525" cy="1138238"/>
          </a:xfrm>
          <a:prstGeom prst="line">
            <a:avLst/>
          </a:prstGeom>
          <a:noFill/>
          <a:ln w="19050">
            <a:solidFill>
              <a:srgbClr val="06204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426" name="Group 202"/>
          <p:cNvGraphicFramePr>
            <a:graphicFrameLocks noGrp="1"/>
          </p:cNvGraphicFramePr>
          <p:nvPr/>
        </p:nvGraphicFramePr>
        <p:xfrm>
          <a:off x="360363" y="1400175"/>
          <a:ext cx="8561387" cy="2986406"/>
        </p:xfrm>
        <a:graphic>
          <a:graphicData uri="http://schemas.openxmlformats.org/drawingml/2006/table">
            <a:tbl>
              <a:tblPr/>
              <a:tblGrid>
                <a:gridCol w="2659062"/>
                <a:gridCol w="182563"/>
                <a:gridCol w="3770312"/>
                <a:gridCol w="1949450"/>
              </a:tblGrid>
              <a:tr h="419100">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endParaRPr kumimoji="0" lang="en-GB" sz="1600" b="1" i="0" u="none" strike="noStrike" cap="none" normalizeH="0" baseline="0">
                        <a:ln>
                          <a:noFill/>
                        </a:ln>
                        <a:solidFill>
                          <a:srgbClr val="080808"/>
                        </a:solidFill>
                        <a:effectLst/>
                        <a:latin typeface="Verdana" charset="0"/>
                        <a:ea typeface="ＭＳ Ｐゴシック" charset="0"/>
                      </a:endParaRPr>
                    </a:p>
                  </a:txBody>
                  <a:tcPr horzOverflow="overflow">
                    <a:lnL cap="flat">
                      <a:noFill/>
                    </a:lnL>
                    <a:lnR>
                      <a:noFill/>
                    </a:lnR>
                    <a:lnT cap="flat">
                      <a:noFill/>
                    </a:lnT>
                    <a:lnB w="12700" cap="flat" cmpd="sng" algn="ctr">
                      <a:solidFill>
                        <a:srgbClr val="BCB57D"/>
                      </a:solidFill>
                      <a:prstDash val="solid"/>
                      <a:miter lim="800000"/>
                      <a:headEnd type="none" w="med" len="med"/>
                      <a:tailEnd type="none" w="med" len="med"/>
                    </a:lnB>
                    <a:lnTlToBr>
                      <a:noFill/>
                    </a:lnTlToBr>
                    <a:lnBlToTr>
                      <a:noFill/>
                    </a:lnBlToTr>
                    <a:noFill/>
                  </a:tcPr>
                </a:tc>
                <a:tc hMerge="1">
                  <a:txBody>
                    <a:bodyPr/>
                    <a:lstStyle/>
                    <a:p>
                      <a:endParaRPr lang="da-DK"/>
                    </a:p>
                  </a:txBody>
                  <a:tcPr/>
                </a:tc>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Outlook for 2008</a:t>
                      </a:r>
                    </a:p>
                  </a:txBody>
                  <a:tcPr anchor="ctr" horzOverflow="overflow">
                    <a:lnL>
                      <a:noFill/>
                    </a:lnL>
                    <a:lnR>
                      <a:noFill/>
                    </a:lnR>
                    <a:lnT cap="flat">
                      <a:noFill/>
                    </a:lnT>
                    <a:lnB w="12700" cap="flat" cmpd="sng" algn="ctr">
                      <a:solidFill>
                        <a:srgbClr val="BCB57D"/>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2007</a:t>
                      </a:r>
                    </a:p>
                  </a:txBody>
                  <a:tcPr anchor="ctr" horzOverflow="overflow">
                    <a:lnL>
                      <a:noFill/>
                    </a:lnL>
                    <a:lnR cap="flat">
                      <a:noFill/>
                    </a:lnR>
                    <a:lnT cap="flat">
                      <a:noFill/>
                    </a:lnT>
                    <a:lnB w="12700" cap="flat" cmpd="sng" algn="ctr">
                      <a:solidFill>
                        <a:srgbClr val="BCB57D"/>
                      </a:solidFill>
                      <a:prstDash val="solid"/>
                      <a:miter lim="800000"/>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200" b="1" i="0" u="none" strike="noStrike" cap="none" normalizeH="0" baseline="0">
                        <a:ln>
                          <a:noFill/>
                        </a:ln>
                        <a:solidFill>
                          <a:srgbClr val="080808"/>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olid"/>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Growth of 3-7% = DKK 895-930m </a:t>
                      </a: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solidFill>
                      <a:srgbClr val="DDDDDD">
                        <a:alpha val="50000"/>
                      </a:srgbClr>
                    </a:solidFill>
                  </a:tcPr>
                </a:tc>
                <a:tc hMerge="1">
                  <a:txBody>
                    <a:bodyPr/>
                    <a:lstStyle/>
                    <a:p>
                      <a:endParaRPr lang="da-DK"/>
                    </a:p>
                  </a:txBody>
                  <a:tcPr/>
                </a:tc>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DKK 869.7m</a:t>
                      </a: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olid"/>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1000" b="1" i="0" u="none" strike="noStrike" cap="none" normalizeH="0" baseline="0">
                        <a:ln>
                          <a:noFill/>
                        </a:ln>
                        <a:solidFill>
                          <a:srgbClr val="080808"/>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EBITDA</a:t>
                      </a:r>
                    </a:p>
                  </a:txBody>
                  <a:tcPr horzOverflow="overflow">
                    <a:lnL w="12700" cap="flat" cmpd="sng" algn="ctr">
                      <a:solidFill>
                        <a:srgbClr val="BCB57D"/>
                      </a:solidFill>
                      <a:prstDash val="solid"/>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Approx. DKK 90m (approx. 10%)</a:t>
                      </a: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solidFill>
                      <a:srgbClr val="DDDDDD">
                        <a:alpha val="50000"/>
                      </a:srgbClr>
                    </a:solidFill>
                  </a:tcPr>
                </a:tc>
                <a:tc hMerge="1">
                  <a:txBody>
                    <a:bodyPr/>
                    <a:lstStyle/>
                    <a:p>
                      <a:endParaRPr lang="da-DK"/>
                    </a:p>
                  </a:txBody>
                  <a:tcPr/>
                </a:tc>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DKK 72.9m (8.4%)</a:t>
                      </a:r>
                      <a:endParaRPr kumimoji="0" lang="en-GB" sz="1600" b="0" i="0" u="none" strike="noStrike" cap="none" normalizeH="0" baseline="0">
                        <a:ln>
                          <a:noFill/>
                        </a:ln>
                        <a:solidFill>
                          <a:srgbClr val="000000"/>
                        </a:solidFill>
                        <a:effectLst/>
                        <a:latin typeface="Verdana" charset="0"/>
                        <a:ea typeface="ＭＳ Ｐゴシック" charset="0"/>
                      </a:endParaRP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olid"/>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900" b="1" i="0" u="none" strike="noStrike" cap="none" normalizeH="0" baseline="0">
                        <a:ln>
                          <a:noFill/>
                        </a:ln>
                        <a:solidFill>
                          <a:srgbClr val="080808"/>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olid"/>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Approx. DKK 50m </a:t>
                      </a: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solidFill>
                      <a:srgbClr val="DDDDDD">
                        <a:alpha val="50000"/>
                      </a:srgbClr>
                    </a:solidFill>
                  </a:tcPr>
                </a:tc>
                <a:tc hMerge="1">
                  <a:txBody>
                    <a:bodyPr/>
                    <a:lstStyle/>
                    <a:p>
                      <a:endParaRPr lang="da-DK"/>
                    </a:p>
                  </a:txBody>
                  <a:tcPr/>
                </a:tc>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00000"/>
                          </a:solidFill>
                          <a:effectLst/>
                          <a:latin typeface="Verdana" charset="0"/>
                          <a:ea typeface="ＭＳ Ｐゴシック" charset="0"/>
                        </a:rPr>
                        <a:t>DKK 34.6m (4,0%)</a:t>
                      </a: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olid"/>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1200" b="1" i="0" u="none" strike="noStrike" cap="none" normalizeH="0" baseline="0">
                        <a:ln>
                          <a:noFill/>
                        </a:ln>
                        <a:solidFill>
                          <a:srgbClr val="080808"/>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1" i="0" u="none" strike="noStrike" cap="none" normalizeH="0" baseline="0">
                          <a:ln>
                            <a:noFill/>
                          </a:ln>
                          <a:solidFill>
                            <a:srgbClr val="080808"/>
                          </a:solidFill>
                          <a:effectLst/>
                          <a:latin typeface="Verdana" charset="0"/>
                          <a:ea typeface="ＭＳ Ｐゴシック" charset="0"/>
                        </a:rPr>
                        <a:t>Profit before tax and minorities</a:t>
                      </a:r>
                    </a:p>
                  </a:txBody>
                  <a:tcPr horzOverflow="overflow">
                    <a:lnL w="12700" cap="flat" cmpd="sng" algn="ctr">
                      <a:solidFill>
                        <a:srgbClr val="BCB57D"/>
                      </a:solidFill>
                      <a:prstDash val="solid"/>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Approx. DKK 30m  </a:t>
                      </a:r>
                      <a:endParaRPr kumimoji="0" lang="en-GB" sz="1600" b="1" i="0" u="none" strike="noStrike" cap="none" normalizeH="0" baseline="0">
                        <a:ln>
                          <a:noFill/>
                        </a:ln>
                        <a:solidFill>
                          <a:srgbClr val="CC0000"/>
                        </a:solidFill>
                        <a:effectLst/>
                        <a:latin typeface="Verdana" charset="0"/>
                        <a:ea typeface="ＭＳ Ｐゴシック" charset="0"/>
                      </a:endParaRP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solidFill>
                      <a:srgbClr val="DDDDDD">
                        <a:alpha val="50000"/>
                      </a:srgbClr>
                    </a:solidFill>
                  </a:tcPr>
                </a:tc>
                <a:tc hMerge="1">
                  <a:txBody>
                    <a:bodyPr/>
                    <a:lstStyle/>
                    <a:p>
                      <a:endParaRPr lang="da-DK"/>
                    </a:p>
                  </a:txBody>
                  <a:tcPr/>
                </a:tc>
                <a:tc>
                  <a:txBody>
                    <a:bodyPr/>
                    <a:lstStyle/>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1600" b="0" i="0" u="none" strike="noStrike" cap="none" normalizeH="0" baseline="0">
                        <a:ln>
                          <a:noFill/>
                        </a:ln>
                        <a:solidFill>
                          <a:srgbClr val="080808"/>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r>
                        <a:rPr kumimoji="0" lang="en-GB" sz="1600" b="0" i="0" u="none" strike="noStrike" cap="none" normalizeH="0" baseline="0">
                          <a:ln>
                            <a:noFill/>
                          </a:ln>
                          <a:solidFill>
                            <a:srgbClr val="080808"/>
                          </a:solidFill>
                          <a:effectLst/>
                          <a:latin typeface="Verdana" charset="0"/>
                          <a:ea typeface="ＭＳ Ｐゴシック" charset="0"/>
                        </a:rPr>
                        <a:t>DKK 21.2m</a:t>
                      </a:r>
                    </a:p>
                    <a:p>
                      <a:pPr marL="0" marR="0" lvl="0" indent="0" algn="l" defTabSz="914400" rtl="0" eaLnBrk="1" fontAlgn="base" latinLnBrk="0" hangingPunct="1">
                        <a:lnSpc>
                          <a:spcPct val="100000"/>
                        </a:lnSpc>
                        <a:spcBef>
                          <a:spcPct val="0"/>
                        </a:spcBef>
                        <a:spcAft>
                          <a:spcPct val="0"/>
                        </a:spcAft>
                        <a:buClr>
                          <a:srgbClr val="C00000"/>
                        </a:buClr>
                        <a:buSzPct val="50000"/>
                        <a:buFont typeface="Wingdings" charset="0"/>
                        <a:buNone/>
                        <a:tabLst/>
                      </a:pPr>
                      <a:endParaRPr kumimoji="0" lang="en-GB" sz="1600" b="0" i="0" u="none" strike="noStrike" cap="none" normalizeH="0" baseline="0">
                        <a:ln>
                          <a:noFill/>
                        </a:ln>
                        <a:solidFill>
                          <a:srgbClr val="000000"/>
                        </a:solidFill>
                        <a:effectLst/>
                        <a:latin typeface="Verdana" charset="0"/>
                        <a:ea typeface="ＭＳ Ｐゴシック" charset="0"/>
                      </a:endParaRPr>
                    </a:p>
                  </a:txBody>
                  <a:tcPr anchor="ct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olid"/>
                      <a:miter lim="800000"/>
                      <a:headEnd type="none" w="med" len="med"/>
                      <a:tailEnd type="none" w="med" len="med"/>
                    </a:lnR>
                    <a:lnT w="12700" cap="flat" cmpd="sng" algn="ctr">
                      <a:solidFill>
                        <a:srgbClr val="BCB57D"/>
                      </a:solidFill>
                      <a:prstDash val="solid"/>
                      <a:miter lim="800000"/>
                      <a:headEnd type="none" w="med" len="med"/>
                      <a:tailEnd type="none" w="med" len="med"/>
                    </a:lnT>
                    <a:lnB w="12700" cap="flat" cmpd="sng" algn="ctr">
                      <a:solidFill>
                        <a:srgbClr val="BCB57D"/>
                      </a:solidFill>
                      <a:prstDash val="solid"/>
                      <a:miter lim="800000"/>
                      <a:headEnd type="none" w="med" len="med"/>
                      <a:tailEnd type="none" w="med" len="med"/>
                    </a:lnB>
                    <a:lnTlToBr>
                      <a:noFill/>
                    </a:lnTlToBr>
                    <a:lnBlToTr>
                      <a:noFill/>
                    </a:lnBlToTr>
                    <a:noFill/>
                  </a:tcPr>
                </a:tc>
              </a:tr>
            </a:tbl>
          </a:graphicData>
        </a:graphic>
      </p:graphicFrame>
      <p:sp>
        <p:nvSpPr>
          <p:cNvPr id="948264" name="Rectangle 40"/>
          <p:cNvSpPr>
            <a:spLocks noGrp="1" noChangeArrowheads="1"/>
          </p:cNvSpPr>
          <p:nvPr>
            <p:ph type="title"/>
          </p:nvPr>
        </p:nvSpPr>
        <p:spPr>
          <a:xfrm>
            <a:off x="363538" y="236538"/>
            <a:ext cx="8688387" cy="854075"/>
          </a:xfrm>
          <a:noFill/>
          <a:ln/>
        </p:spPr>
        <p:txBody>
          <a:bodyPr/>
          <a:lstStyle/>
          <a:p>
            <a:r>
              <a:rPr lang="da-DK"/>
              <a:t>OUTLOOK FOR 2008 </a:t>
            </a:r>
          </a:p>
        </p:txBody>
      </p:sp>
      <p:sp>
        <p:nvSpPr>
          <p:cNvPr id="948266" name="Rectangle 42"/>
          <p:cNvSpPr>
            <a:spLocks noChangeArrowheads="1"/>
          </p:cNvSpPr>
          <p:nvPr/>
        </p:nvSpPr>
        <p:spPr bwMode="auto">
          <a:xfrm>
            <a:off x="360363" y="4678363"/>
            <a:ext cx="8570912"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Tx/>
              <a:buChar char="•"/>
            </a:pPr>
            <a:r>
              <a:rPr lang="da-DK" sz="1600">
                <a:solidFill>
                  <a:srgbClr val="080808"/>
                </a:solidFill>
                <a:latin typeface="Verdana" charset="0"/>
              </a:rPr>
              <a:t>Growth expected in three business units, shortfall of revenue in Injection moulding (including from loss of licence plate business) </a:t>
            </a:r>
          </a:p>
          <a:p>
            <a:pPr marL="266700" indent="-266700">
              <a:spcBef>
                <a:spcPct val="20000"/>
              </a:spcBef>
              <a:spcAft>
                <a:spcPct val="20000"/>
              </a:spcAft>
              <a:buClr>
                <a:srgbClr val="C00000"/>
              </a:buClr>
              <a:buSzPct val="50000"/>
              <a:buFontTx/>
              <a:buChar char="•"/>
            </a:pPr>
            <a:r>
              <a:rPr lang="da-DK" sz="1600">
                <a:solidFill>
                  <a:srgbClr val="080808"/>
                </a:solidFill>
                <a:latin typeface="Verdana" charset="0"/>
              </a:rPr>
              <a:t>EBT growth expected in all four business </a:t>
            </a:r>
          </a:p>
          <a:p>
            <a:pPr marL="266700" indent="-266700">
              <a:spcBef>
                <a:spcPct val="20000"/>
              </a:spcBef>
              <a:spcAft>
                <a:spcPct val="20000"/>
              </a:spcAft>
              <a:buClr>
                <a:srgbClr val="C00000"/>
              </a:buClr>
              <a:buSzPct val="50000"/>
              <a:buFontTx/>
              <a:buChar char="•"/>
            </a:pPr>
            <a:r>
              <a:rPr lang="da-DK" sz="1600">
                <a:solidFill>
                  <a:srgbClr val="080808"/>
                </a:solidFill>
                <a:latin typeface="Verdana" charset="0"/>
              </a:rPr>
              <a:t>Outlook assumes that current operations, raw materials and energy prices, exchange rates and economic conditions will remain at current levels</a:t>
            </a:r>
            <a:endParaRPr lang="en-US" sz="1600">
              <a:solidFill>
                <a:srgbClr val="080808"/>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da-DK"/>
              <a:t>FORWARD-LOOKING STATEMENTS</a:t>
            </a:r>
          </a:p>
        </p:txBody>
      </p:sp>
      <p:sp>
        <p:nvSpPr>
          <p:cNvPr id="949251" name="Rectangle 3"/>
          <p:cNvSpPr>
            <a:spLocks noGrp="1" noChangeArrowheads="1"/>
          </p:cNvSpPr>
          <p:nvPr>
            <p:ph type="body" idx="1"/>
          </p:nvPr>
        </p:nvSpPr>
        <p:spPr>
          <a:xfrm>
            <a:off x="603250" y="1370013"/>
            <a:ext cx="8139113" cy="4965700"/>
          </a:xfrm>
        </p:spPr>
        <p:txBody>
          <a:bodyPr/>
          <a:lstStyle/>
          <a:p>
            <a:pPr marL="0" indent="0">
              <a:buFont typeface="Wingdings" charset="0"/>
              <a:buNone/>
            </a:pPr>
            <a:r>
              <a:rPr lang="da-DK"/>
              <a:t>This presentation reflects management</a:t>
            </a:r>
            <a:r>
              <a:rPr lang="ja-JP" altLang="da-DK">
                <a:latin typeface="Arial"/>
              </a:rPr>
              <a:t>’</a:t>
            </a:r>
            <a:r>
              <a:rPr lang="da-DK"/>
              <a:t>s expectations for future events and financial results.</a:t>
            </a:r>
          </a:p>
          <a:p>
            <a:pPr marL="0" indent="0">
              <a:buFont typeface="Wingdings" charset="0"/>
              <a:buNone/>
            </a:pPr>
            <a:endParaRPr lang="da-DK"/>
          </a:p>
          <a:p>
            <a:pPr marL="0" indent="0">
              <a:buFont typeface="Wingdings" charset="0"/>
              <a:buNone/>
            </a:pPr>
            <a:r>
              <a:rPr lang="da-DK"/>
              <a:t>The statements as regards 2008 and the following years are subject to uncertainty and actual results may therefore deviate materially from the outlook and the financial objectives. </a:t>
            </a:r>
          </a:p>
          <a:p>
            <a:pPr marL="0" indent="0">
              <a:buFont typeface="Wingdings" charset="0"/>
              <a:buNone/>
            </a:pPr>
            <a:r>
              <a:rPr lang="da-DK"/>
              <a:t>Circumstances that could cause changes include, but are not limited to, changes in raw materials and energy prices, changes in exchange rates, changes in the macroeconomic and political settings, changes in customer demand and production patterns and other external factors. </a:t>
            </a:r>
          </a:p>
          <a:p>
            <a:pPr marL="0" indent="0" algn="ctr">
              <a:buFont typeface="Wingdings" charset="0"/>
              <a:buNone/>
            </a:pPr>
            <a:endParaRPr lang="da-DK"/>
          </a:p>
          <a:p>
            <a:pPr marL="0" indent="0" algn="ctr">
              <a:buFont typeface="Wingdings" charset="0"/>
              <a:buNone/>
            </a:pPr>
            <a:r>
              <a:rPr lang="da-DK"/>
              <a:t>This presentation is not an invitation to buy or sell shares in SP Group A/S. </a:t>
            </a:r>
          </a:p>
          <a:p>
            <a:pPr marL="0" indent="0">
              <a:buFont typeface="Wingdings" charset="0"/>
              <a:buNone/>
            </a:pPr>
            <a:endParaRPr lang="da-DK" sz="120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9" name="Rectangle 5"/>
          <p:cNvSpPr>
            <a:spLocks noGrp="1" noChangeArrowheads="1"/>
          </p:cNvSpPr>
          <p:nvPr>
            <p:ph type="ctrTitle" sz="quarter"/>
          </p:nvPr>
        </p:nvSpPr>
        <p:spPr bwMode="auto">
          <a:xfrm>
            <a:off x="3294063" y="236538"/>
            <a:ext cx="5372100" cy="130016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da-DK">
                <a:solidFill>
                  <a:schemeClr val="bg1"/>
                </a:solidFill>
              </a:rPr>
              <a:t>TAK FOR I DAG</a:t>
            </a:r>
          </a:p>
        </p:txBody>
      </p:sp>
      <p:sp>
        <p:nvSpPr>
          <p:cNvPr id="953350" name="Rectangle 6"/>
          <p:cNvSpPr>
            <a:spLocks noChangeArrowheads="1"/>
          </p:cNvSpPr>
          <p:nvPr/>
        </p:nvSpPr>
        <p:spPr bwMode="auto">
          <a:xfrm>
            <a:off x="360363" y="3646488"/>
            <a:ext cx="4967287"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b="1">
                <a:solidFill>
                  <a:schemeClr val="bg1"/>
                </a:solidFill>
                <a:latin typeface="Verdana" charset="0"/>
              </a:rPr>
              <a:t>For more information:</a:t>
            </a:r>
            <a:br>
              <a:rPr lang="da-DK" b="1">
                <a:solidFill>
                  <a:schemeClr val="bg1"/>
                </a:solidFill>
                <a:latin typeface="Verdana" charset="0"/>
              </a:rPr>
            </a:br>
            <a:r>
              <a:rPr lang="da-DK" sz="800" b="1">
                <a:solidFill>
                  <a:schemeClr val="bg1"/>
                </a:solidFill>
                <a:latin typeface="Verdana" charset="0"/>
              </a:rPr>
              <a:t/>
            </a:r>
            <a:br>
              <a:rPr lang="da-DK" sz="800" b="1">
                <a:solidFill>
                  <a:schemeClr val="bg1"/>
                </a:solidFill>
                <a:latin typeface="Verdana" charset="0"/>
              </a:rPr>
            </a:br>
            <a:r>
              <a:rPr lang="da-DK" b="1">
                <a:solidFill>
                  <a:schemeClr val="bg1"/>
                </a:solidFill>
                <a:latin typeface="Verdana" charset="0"/>
              </a:rPr>
              <a:t>Frank Gad, CEO</a:t>
            </a:r>
            <a:br>
              <a:rPr lang="da-DK" b="1">
                <a:solidFill>
                  <a:schemeClr val="bg1"/>
                </a:solidFill>
                <a:latin typeface="Verdana" charset="0"/>
              </a:rPr>
            </a:br>
            <a:r>
              <a:rPr lang="da-DK" b="1">
                <a:solidFill>
                  <a:schemeClr val="bg1"/>
                </a:solidFill>
                <a:latin typeface="Verdana" charset="0"/>
              </a:rPr>
              <a:t>SP Group A/S</a:t>
            </a:r>
            <a:br>
              <a:rPr lang="da-DK" b="1">
                <a:solidFill>
                  <a:schemeClr val="bg1"/>
                </a:solidFill>
                <a:latin typeface="Verdana" charset="0"/>
              </a:rPr>
            </a:br>
            <a:r>
              <a:rPr lang="da-DK" b="1">
                <a:solidFill>
                  <a:schemeClr val="bg1"/>
                </a:solidFill>
                <a:latin typeface="Verdana" charset="0"/>
              </a:rPr>
              <a:t>6-10 Snavevej </a:t>
            </a:r>
            <a:br>
              <a:rPr lang="da-DK" b="1">
                <a:solidFill>
                  <a:schemeClr val="bg1"/>
                </a:solidFill>
                <a:latin typeface="Verdana" charset="0"/>
              </a:rPr>
            </a:br>
            <a:r>
              <a:rPr lang="da-DK" b="1">
                <a:solidFill>
                  <a:schemeClr val="bg1"/>
                </a:solidFill>
                <a:latin typeface="Verdana" charset="0"/>
              </a:rPr>
              <a:t>DK-5471 Søndersø</a:t>
            </a:r>
            <a:br>
              <a:rPr lang="da-DK" b="1">
                <a:solidFill>
                  <a:schemeClr val="bg1"/>
                </a:solidFill>
                <a:latin typeface="Verdana" charset="0"/>
              </a:rPr>
            </a:br>
            <a:r>
              <a:rPr lang="da-DK" sz="800" b="1">
                <a:solidFill>
                  <a:schemeClr val="bg1"/>
                </a:solidFill>
                <a:latin typeface="Verdana" charset="0"/>
              </a:rPr>
              <a:t/>
            </a:r>
            <a:br>
              <a:rPr lang="da-DK" sz="800" b="1">
                <a:solidFill>
                  <a:schemeClr val="bg1"/>
                </a:solidFill>
                <a:latin typeface="Verdana" charset="0"/>
              </a:rPr>
            </a:br>
            <a:r>
              <a:rPr lang="da-DK" b="1">
                <a:solidFill>
                  <a:schemeClr val="bg1"/>
                </a:solidFill>
                <a:latin typeface="Verdana" charset="0"/>
              </a:rPr>
              <a:t>Phone: (+45) 7023 2379 / (+45) 3042 1460</a:t>
            </a:r>
            <a:br>
              <a:rPr lang="da-DK" b="1">
                <a:solidFill>
                  <a:schemeClr val="bg1"/>
                </a:solidFill>
                <a:latin typeface="Verdana" charset="0"/>
              </a:rPr>
            </a:br>
            <a:r>
              <a:rPr lang="da-DK" b="1">
                <a:solidFill>
                  <a:schemeClr val="bg1"/>
                </a:solidFill>
                <a:latin typeface="Verdana" charset="0"/>
              </a:rPr>
              <a:t>E-mail: fg@sp-group.dk</a:t>
            </a:r>
            <a:br>
              <a:rPr lang="da-DK" b="1">
                <a:solidFill>
                  <a:schemeClr val="bg1"/>
                </a:solidFill>
                <a:latin typeface="Verdana" charset="0"/>
              </a:rPr>
            </a:br>
            <a:r>
              <a:rPr lang="da-DK" b="1">
                <a:solidFill>
                  <a:schemeClr val="bg1"/>
                </a:solidFill>
                <a:latin typeface="Verdana" charset="0"/>
              </a:rPr>
              <a:t>www.sp-group.dk </a:t>
            </a:r>
          </a:p>
        </p:txBody>
      </p:sp>
      <p:sp>
        <p:nvSpPr>
          <p:cNvPr id="953351" name="Rectangle 7"/>
          <p:cNvSpPr>
            <a:spLocks noChangeArrowheads="1"/>
          </p:cNvSpPr>
          <p:nvPr/>
        </p:nvSpPr>
        <p:spPr bwMode="auto">
          <a:xfrm>
            <a:off x="363538" y="139700"/>
            <a:ext cx="868838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sz="2400" b="1">
                <a:solidFill>
                  <a:srgbClr val="080808"/>
                </a:solidFill>
                <a:latin typeface="Verdana" charset="0"/>
              </a:rPr>
              <a:t>THANK YOU FOR YOUR ATTENTION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606" name="Rectangle 22"/>
          <p:cNvSpPr>
            <a:spLocks noGrp="1" noChangeArrowheads="1"/>
          </p:cNvSpPr>
          <p:nvPr>
            <p:ph type="title"/>
          </p:nvPr>
        </p:nvSpPr>
        <p:spPr/>
        <p:txBody>
          <a:bodyPr/>
          <a:lstStyle/>
          <a:p>
            <a:r>
              <a:rPr lang="da-DK"/>
              <a:t>SP GROUP – AN OVERVIEW</a:t>
            </a:r>
            <a:endParaRPr lang="en-US"/>
          </a:p>
        </p:txBody>
      </p:sp>
      <p:sp>
        <p:nvSpPr>
          <p:cNvPr id="963618" name="Rectangle 34"/>
          <p:cNvSpPr>
            <a:spLocks noChangeArrowheads="1"/>
          </p:cNvSpPr>
          <p:nvPr/>
        </p:nvSpPr>
        <p:spPr bwMode="auto">
          <a:xfrm>
            <a:off x="360363" y="1389063"/>
            <a:ext cx="5489575"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Tx/>
              <a:buChar char="•"/>
            </a:pPr>
            <a:r>
              <a:rPr lang="en-US" sz="1600">
                <a:solidFill>
                  <a:srgbClr val="080808"/>
                </a:solidFill>
                <a:latin typeface="Verdana" charset="0"/>
              </a:rPr>
              <a:t>Manufacturer of moulded plastic components and coatings</a:t>
            </a:r>
            <a:endParaRPr lang="en-US" sz="700">
              <a:solidFill>
                <a:srgbClr val="080808"/>
              </a:solidFill>
              <a:latin typeface="Verdana" charset="0"/>
            </a:endParaRPr>
          </a:p>
          <a:p>
            <a:pPr marL="266700" indent="-266700">
              <a:spcBef>
                <a:spcPct val="20000"/>
              </a:spcBef>
              <a:spcAft>
                <a:spcPct val="20000"/>
              </a:spcAft>
              <a:buClr>
                <a:srgbClr val="C00000"/>
              </a:buClr>
              <a:buSzPct val="50000"/>
              <a:buFontTx/>
              <a:buChar char="•"/>
            </a:pPr>
            <a:r>
              <a:rPr lang="en-US" sz="1600">
                <a:solidFill>
                  <a:srgbClr val="080808"/>
                </a:solidFill>
                <a:latin typeface="Verdana" charset="0"/>
              </a:rPr>
              <a:t>Supplier of customer specified solutions for a wide range of industries  </a:t>
            </a:r>
            <a:endParaRPr lang="en-US" sz="700">
              <a:solidFill>
                <a:srgbClr val="080808"/>
              </a:solidFill>
              <a:latin typeface="Verdana" charset="0"/>
            </a:endParaRPr>
          </a:p>
          <a:p>
            <a:pPr marL="266700" indent="-266700">
              <a:spcBef>
                <a:spcPct val="20000"/>
              </a:spcBef>
              <a:spcAft>
                <a:spcPct val="20000"/>
              </a:spcAft>
              <a:buClr>
                <a:srgbClr val="C00000"/>
              </a:buClr>
              <a:buSzPct val="50000"/>
              <a:buFontTx/>
              <a:buChar char="•"/>
            </a:pPr>
            <a:r>
              <a:rPr lang="en-US" sz="1600">
                <a:solidFill>
                  <a:srgbClr val="080808"/>
                </a:solidFill>
                <a:latin typeface="Verdana" charset="0"/>
              </a:rPr>
              <a:t>Increased exports from Denmark; increased production in China and Poland  </a:t>
            </a:r>
            <a:endParaRPr lang="en-US" sz="700">
              <a:solidFill>
                <a:srgbClr val="080808"/>
              </a:solidFill>
              <a:latin typeface="Verdana" charset="0"/>
            </a:endParaRPr>
          </a:p>
          <a:p>
            <a:pPr marL="266700" indent="-266700">
              <a:spcBef>
                <a:spcPct val="20000"/>
              </a:spcBef>
              <a:spcAft>
                <a:spcPct val="20000"/>
              </a:spcAft>
              <a:buClr>
                <a:srgbClr val="C00000"/>
              </a:buClr>
              <a:buSzPct val="50000"/>
              <a:buFontTx/>
              <a:buChar char="•"/>
            </a:pPr>
            <a:r>
              <a:rPr lang="en-US" sz="1600">
                <a:solidFill>
                  <a:srgbClr val="080808"/>
                </a:solidFill>
                <a:latin typeface="Verdana" charset="0"/>
              </a:rPr>
              <a:t>Strong international niche positions – also within own brands</a:t>
            </a:r>
          </a:p>
        </p:txBody>
      </p:sp>
      <p:grpSp>
        <p:nvGrpSpPr>
          <p:cNvPr id="963651" name="Group 67"/>
          <p:cNvGrpSpPr>
            <a:grpSpLocks/>
          </p:cNvGrpSpPr>
          <p:nvPr/>
        </p:nvGrpSpPr>
        <p:grpSpPr bwMode="auto">
          <a:xfrm>
            <a:off x="360363" y="4508500"/>
            <a:ext cx="5468937" cy="1714500"/>
            <a:chOff x="227" y="2840"/>
            <a:chExt cx="3445" cy="1080"/>
          </a:xfrm>
        </p:grpSpPr>
        <p:sp>
          <p:nvSpPr>
            <p:cNvPr id="963621" name="Rectangle 37"/>
            <p:cNvSpPr>
              <a:spLocks noChangeArrowheads="1"/>
            </p:cNvSpPr>
            <p:nvPr/>
          </p:nvSpPr>
          <p:spPr bwMode="auto">
            <a:xfrm>
              <a:off x="1612" y="2840"/>
              <a:ext cx="749" cy="175"/>
            </a:xfrm>
            <a:prstGeom prst="rect">
              <a:avLst/>
            </a:prstGeom>
            <a:solidFill>
              <a:srgbClr val="0620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900" b="1">
                  <a:solidFill>
                    <a:schemeClr val="bg1"/>
                  </a:solidFill>
                  <a:latin typeface="Verdana" charset="0"/>
                </a:rPr>
                <a:t>SP Group A/S</a:t>
              </a:r>
            </a:p>
          </p:txBody>
        </p:sp>
        <p:sp>
          <p:nvSpPr>
            <p:cNvPr id="963622" name="Line 38"/>
            <p:cNvSpPr>
              <a:spLocks noChangeShapeType="1"/>
            </p:cNvSpPr>
            <p:nvPr/>
          </p:nvSpPr>
          <p:spPr bwMode="auto">
            <a:xfrm>
              <a:off x="708" y="3089"/>
              <a:ext cx="0" cy="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3" name="Line 39"/>
            <p:cNvSpPr>
              <a:spLocks noChangeShapeType="1"/>
            </p:cNvSpPr>
            <p:nvPr/>
          </p:nvSpPr>
          <p:spPr bwMode="auto">
            <a:xfrm>
              <a:off x="1558" y="3089"/>
              <a:ext cx="0" cy="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4" name="Line 40"/>
            <p:cNvSpPr>
              <a:spLocks noChangeShapeType="1"/>
            </p:cNvSpPr>
            <p:nvPr/>
          </p:nvSpPr>
          <p:spPr bwMode="auto">
            <a:xfrm>
              <a:off x="2404" y="3089"/>
              <a:ext cx="0" cy="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5" name="Line 41"/>
            <p:cNvSpPr>
              <a:spLocks noChangeShapeType="1"/>
            </p:cNvSpPr>
            <p:nvPr/>
          </p:nvSpPr>
          <p:spPr bwMode="auto">
            <a:xfrm>
              <a:off x="3261" y="3089"/>
              <a:ext cx="0" cy="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6" name="Line 42"/>
            <p:cNvSpPr>
              <a:spLocks noChangeShapeType="1"/>
            </p:cNvSpPr>
            <p:nvPr/>
          </p:nvSpPr>
          <p:spPr bwMode="auto">
            <a:xfrm>
              <a:off x="1987" y="3012"/>
              <a:ext cx="0" cy="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7" name="Line 43"/>
            <p:cNvSpPr>
              <a:spLocks noChangeShapeType="1"/>
            </p:cNvSpPr>
            <p:nvPr/>
          </p:nvSpPr>
          <p:spPr bwMode="auto">
            <a:xfrm>
              <a:off x="712" y="3084"/>
              <a:ext cx="2549"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a-DK"/>
            </a:p>
          </p:txBody>
        </p:sp>
        <p:sp>
          <p:nvSpPr>
            <p:cNvPr id="963628" name="Rectangle 44"/>
            <p:cNvSpPr>
              <a:spLocks noChangeArrowheads="1"/>
            </p:cNvSpPr>
            <p:nvPr/>
          </p:nvSpPr>
          <p:spPr bwMode="auto">
            <a:xfrm>
              <a:off x="227" y="3145"/>
              <a:ext cx="896" cy="167"/>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chemeClr val="bg1"/>
                  </a:solidFill>
                  <a:latin typeface="Verdana" charset="0"/>
                </a:rPr>
                <a:t>INJECTION MOULDING</a:t>
              </a:r>
            </a:p>
          </p:txBody>
        </p:sp>
        <p:sp>
          <p:nvSpPr>
            <p:cNvPr id="963629" name="Rectangle 45"/>
            <p:cNvSpPr>
              <a:spLocks noChangeArrowheads="1"/>
            </p:cNvSpPr>
            <p:nvPr/>
          </p:nvSpPr>
          <p:spPr bwMode="auto">
            <a:xfrm>
              <a:off x="1148" y="3145"/>
              <a:ext cx="821" cy="167"/>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900" b="1">
                  <a:solidFill>
                    <a:schemeClr val="bg1"/>
                  </a:solidFill>
                  <a:latin typeface="Verdana" charset="0"/>
                </a:rPr>
                <a:t>POLYURETHANE</a:t>
              </a:r>
            </a:p>
          </p:txBody>
        </p:sp>
        <p:sp>
          <p:nvSpPr>
            <p:cNvPr id="963630" name="Rectangle 46"/>
            <p:cNvSpPr>
              <a:spLocks noChangeArrowheads="1"/>
            </p:cNvSpPr>
            <p:nvPr/>
          </p:nvSpPr>
          <p:spPr bwMode="auto">
            <a:xfrm>
              <a:off x="1999" y="3145"/>
              <a:ext cx="822" cy="167"/>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900" b="1">
                  <a:solidFill>
                    <a:schemeClr val="bg1"/>
                  </a:solidFill>
                  <a:latin typeface="Verdana" charset="0"/>
                </a:rPr>
                <a:t>VACUUM</a:t>
              </a:r>
            </a:p>
          </p:txBody>
        </p:sp>
        <p:sp>
          <p:nvSpPr>
            <p:cNvPr id="963631" name="Rectangle 47"/>
            <p:cNvSpPr>
              <a:spLocks noChangeArrowheads="1"/>
            </p:cNvSpPr>
            <p:nvPr/>
          </p:nvSpPr>
          <p:spPr bwMode="auto">
            <a:xfrm>
              <a:off x="2846" y="3145"/>
              <a:ext cx="826" cy="167"/>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900" b="1">
                  <a:solidFill>
                    <a:schemeClr val="bg1"/>
                  </a:solidFill>
                  <a:latin typeface="Verdana" charset="0"/>
                </a:rPr>
                <a:t>COATINGS</a:t>
              </a:r>
            </a:p>
          </p:txBody>
        </p:sp>
        <p:sp>
          <p:nvSpPr>
            <p:cNvPr id="963632" name="Rectangle 48"/>
            <p:cNvSpPr>
              <a:spLocks noChangeArrowheads="1"/>
            </p:cNvSpPr>
            <p:nvPr/>
          </p:nvSpPr>
          <p:spPr bwMode="auto">
            <a:xfrm>
              <a:off x="227" y="3334"/>
              <a:ext cx="896" cy="16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SP Moulding A/S</a:t>
              </a:r>
            </a:p>
          </p:txBody>
        </p:sp>
        <p:sp>
          <p:nvSpPr>
            <p:cNvPr id="963633" name="Rectangle 49"/>
            <p:cNvSpPr>
              <a:spLocks noChangeArrowheads="1"/>
            </p:cNvSpPr>
            <p:nvPr/>
          </p:nvSpPr>
          <p:spPr bwMode="auto">
            <a:xfrm>
              <a:off x="1148" y="3334"/>
              <a:ext cx="821" cy="17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Tinby A/S</a:t>
              </a:r>
            </a:p>
          </p:txBody>
        </p:sp>
        <p:sp>
          <p:nvSpPr>
            <p:cNvPr id="963634" name="Rectangle 50"/>
            <p:cNvSpPr>
              <a:spLocks noChangeArrowheads="1"/>
            </p:cNvSpPr>
            <p:nvPr/>
          </p:nvSpPr>
          <p:spPr bwMode="auto">
            <a:xfrm>
              <a:off x="1152" y="3539"/>
              <a:ext cx="821" cy="17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Ergomat A/S</a:t>
              </a:r>
            </a:p>
          </p:txBody>
        </p:sp>
        <p:sp>
          <p:nvSpPr>
            <p:cNvPr id="963635" name="Rectangle 51"/>
            <p:cNvSpPr>
              <a:spLocks noChangeArrowheads="1"/>
            </p:cNvSpPr>
            <p:nvPr/>
          </p:nvSpPr>
          <p:spPr bwMode="auto">
            <a:xfrm>
              <a:off x="1999" y="3334"/>
              <a:ext cx="822" cy="17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Gibo Plast A/S</a:t>
              </a:r>
            </a:p>
          </p:txBody>
        </p:sp>
        <p:sp>
          <p:nvSpPr>
            <p:cNvPr id="963636" name="Rectangle 52"/>
            <p:cNvSpPr>
              <a:spLocks noChangeArrowheads="1"/>
            </p:cNvSpPr>
            <p:nvPr/>
          </p:nvSpPr>
          <p:spPr bwMode="auto">
            <a:xfrm>
              <a:off x="2846" y="3334"/>
              <a:ext cx="826" cy="17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Accoat A/S</a:t>
              </a:r>
            </a:p>
          </p:txBody>
        </p:sp>
        <p:sp>
          <p:nvSpPr>
            <p:cNvPr id="963637" name="Rectangle 53"/>
            <p:cNvSpPr>
              <a:spLocks noChangeArrowheads="1"/>
            </p:cNvSpPr>
            <p:nvPr/>
          </p:nvSpPr>
          <p:spPr bwMode="auto">
            <a:xfrm>
              <a:off x="1151" y="3736"/>
              <a:ext cx="821" cy="18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TPI Polytechniek bv</a:t>
              </a:r>
              <a:endParaRPr lang="da-DK" sz="700">
                <a:solidFill>
                  <a:srgbClr val="080808"/>
                </a:solidFill>
                <a:latin typeface="Verdana" charset="0"/>
              </a:endParaRPr>
            </a:p>
          </p:txBody>
        </p:sp>
        <p:sp>
          <p:nvSpPr>
            <p:cNvPr id="963638" name="Rectangle 54"/>
            <p:cNvSpPr>
              <a:spLocks noChangeArrowheads="1"/>
            </p:cNvSpPr>
            <p:nvPr/>
          </p:nvSpPr>
          <p:spPr bwMode="auto">
            <a:xfrm>
              <a:off x="231" y="3539"/>
              <a:ext cx="896" cy="16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SP Medical A/S</a:t>
              </a:r>
            </a:p>
          </p:txBody>
        </p:sp>
      </p:grpSp>
      <p:grpSp>
        <p:nvGrpSpPr>
          <p:cNvPr id="963650" name="Group 66"/>
          <p:cNvGrpSpPr>
            <a:grpSpLocks/>
          </p:cNvGrpSpPr>
          <p:nvPr/>
        </p:nvGrpSpPr>
        <p:grpSpPr bwMode="auto">
          <a:xfrm>
            <a:off x="6342063" y="1389063"/>
            <a:ext cx="3706812" cy="4727575"/>
            <a:chOff x="3995" y="875"/>
            <a:chExt cx="2335" cy="2978"/>
          </a:xfrm>
        </p:grpSpPr>
        <p:graphicFrame>
          <p:nvGraphicFramePr>
            <p:cNvPr id="963610" name="Object 26"/>
            <p:cNvGraphicFramePr>
              <a:graphicFrameLocks noChangeAspect="1"/>
            </p:cNvGraphicFramePr>
            <p:nvPr/>
          </p:nvGraphicFramePr>
          <p:xfrm>
            <a:off x="4058" y="1251"/>
            <a:ext cx="2272" cy="1516"/>
          </p:xfrm>
          <a:graphic>
            <a:graphicData uri="http://schemas.openxmlformats.org/presentationml/2006/ole">
              <mc:AlternateContent xmlns:mc="http://schemas.openxmlformats.org/markup-compatibility/2006">
                <mc:Choice xmlns:v="urn:schemas-microsoft-com:vml" Requires="v">
                  <p:oleObj spid="_x0000_s963652" name="Diagram" r:id="rId4" imgW="6096000" imgH="4067175" progId="MSGraph.Chart.8">
                    <p:embed followColorScheme="full"/>
                  </p:oleObj>
                </mc:Choice>
                <mc:Fallback>
                  <p:oleObj name="Diagram" r:id="rId4" imgW="6096000" imgH="4067175" progId="MSGraph.Chart.8">
                    <p:embed followColorScheme="full"/>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 y="1251"/>
                          <a:ext cx="2272" cy="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3611" name="Object 27"/>
            <p:cNvGraphicFramePr>
              <a:graphicFrameLocks noChangeAspect="1"/>
            </p:cNvGraphicFramePr>
            <p:nvPr/>
          </p:nvGraphicFramePr>
          <p:xfrm>
            <a:off x="4050" y="2343"/>
            <a:ext cx="2262" cy="1510"/>
          </p:xfrm>
          <a:graphic>
            <a:graphicData uri="http://schemas.openxmlformats.org/presentationml/2006/ole">
              <mc:AlternateContent xmlns:mc="http://schemas.openxmlformats.org/markup-compatibility/2006">
                <mc:Choice xmlns:v="urn:schemas-microsoft-com:vml" Requires="v">
                  <p:oleObj spid="_x0000_s963653" name="Diagram" r:id="rId6" imgW="6096179" imgH="4067175" progId="MSGraph.Chart.8">
                    <p:embed followColorScheme="full"/>
                  </p:oleObj>
                </mc:Choice>
                <mc:Fallback>
                  <p:oleObj name="Diagram" r:id="rId6" imgW="6096179" imgH="4067175" progId="MSGraph.Chart.8">
                    <p:embed followColorScheme="full"/>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0" y="2343"/>
                          <a:ext cx="2262" cy="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3612" name="Text Box 28"/>
            <p:cNvSpPr txBox="1">
              <a:spLocks noChangeArrowheads="1"/>
            </p:cNvSpPr>
            <p:nvPr/>
          </p:nvSpPr>
          <p:spPr bwMode="auto">
            <a:xfrm>
              <a:off x="4607" y="1890"/>
              <a:ext cx="4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b="1">
                  <a:solidFill>
                    <a:srgbClr val="000000"/>
                  </a:solidFill>
                  <a:latin typeface="Verdana" charset="0"/>
                </a:rPr>
                <a:t>2007</a:t>
              </a:r>
              <a:endParaRPr lang="en-US" b="1">
                <a:solidFill>
                  <a:srgbClr val="000000"/>
                </a:solidFill>
                <a:latin typeface="Verdana" charset="0"/>
              </a:endParaRPr>
            </a:p>
          </p:txBody>
        </p:sp>
        <p:sp>
          <p:nvSpPr>
            <p:cNvPr id="963613" name="Text Box 29"/>
            <p:cNvSpPr txBox="1">
              <a:spLocks noChangeArrowheads="1"/>
            </p:cNvSpPr>
            <p:nvPr/>
          </p:nvSpPr>
          <p:spPr bwMode="auto">
            <a:xfrm>
              <a:off x="4586" y="2973"/>
              <a:ext cx="4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b="1">
                  <a:solidFill>
                    <a:srgbClr val="000000"/>
                  </a:solidFill>
                  <a:latin typeface="Verdana" charset="0"/>
                </a:rPr>
                <a:t>2006</a:t>
              </a:r>
              <a:endParaRPr lang="en-US" b="1">
                <a:solidFill>
                  <a:srgbClr val="000000"/>
                </a:solidFill>
                <a:latin typeface="Verdana" charset="0"/>
              </a:endParaRPr>
            </a:p>
          </p:txBody>
        </p:sp>
        <p:sp>
          <p:nvSpPr>
            <p:cNvPr id="963639" name="Text Box 55"/>
            <p:cNvSpPr txBox="1">
              <a:spLocks noChangeArrowheads="1"/>
            </p:cNvSpPr>
            <p:nvPr/>
          </p:nvSpPr>
          <p:spPr bwMode="auto">
            <a:xfrm>
              <a:off x="4132" y="875"/>
              <a:ext cx="156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sz="1200" b="1">
                  <a:solidFill>
                    <a:srgbClr val="080808"/>
                  </a:solidFill>
                  <a:latin typeface="Verdana" charset="0"/>
                </a:rPr>
                <a:t>Revenue split by the Group</a:t>
              </a:r>
              <a:r>
                <a:rPr lang="ja-JP" altLang="da-DK" sz="1200" b="1">
                  <a:solidFill>
                    <a:srgbClr val="080808"/>
                  </a:solidFill>
                  <a:latin typeface="Arial"/>
                </a:rPr>
                <a:t>’</a:t>
              </a:r>
              <a:r>
                <a:rPr lang="da-DK" sz="1200" b="1">
                  <a:solidFill>
                    <a:srgbClr val="080808"/>
                  </a:solidFill>
                  <a:latin typeface="Verdana" charset="0"/>
                </a:rPr>
                <a:t>s business units:</a:t>
              </a:r>
              <a:r>
                <a:rPr lang="da-DK">
                  <a:solidFill>
                    <a:srgbClr val="080808"/>
                  </a:solidFill>
                  <a:latin typeface="Verdana" charset="0"/>
                </a:rPr>
                <a:t> </a:t>
              </a:r>
            </a:p>
          </p:txBody>
        </p:sp>
        <p:sp>
          <p:nvSpPr>
            <p:cNvPr id="963640" name="Text Box 56"/>
            <p:cNvSpPr txBox="1">
              <a:spLocks noChangeArrowheads="1"/>
            </p:cNvSpPr>
            <p:nvPr/>
          </p:nvSpPr>
          <p:spPr bwMode="auto">
            <a:xfrm>
              <a:off x="4963" y="1451"/>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171.6</a:t>
              </a:r>
              <a:endParaRPr lang="en-US" sz="1000" b="1">
                <a:solidFill>
                  <a:srgbClr val="080808"/>
                </a:solidFill>
                <a:latin typeface="Verdana" charset="0"/>
              </a:endParaRPr>
            </a:p>
          </p:txBody>
        </p:sp>
        <p:sp>
          <p:nvSpPr>
            <p:cNvPr id="963641" name="Text Box 57"/>
            <p:cNvSpPr txBox="1">
              <a:spLocks noChangeArrowheads="1"/>
            </p:cNvSpPr>
            <p:nvPr/>
          </p:nvSpPr>
          <p:spPr bwMode="auto">
            <a:xfrm>
              <a:off x="5290" y="1972"/>
              <a:ext cx="316"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76.6</a:t>
              </a:r>
              <a:endParaRPr lang="en-US" sz="1000" b="1">
                <a:solidFill>
                  <a:srgbClr val="080808"/>
                </a:solidFill>
                <a:latin typeface="Verdana" charset="0"/>
              </a:endParaRPr>
            </a:p>
          </p:txBody>
        </p:sp>
        <p:sp>
          <p:nvSpPr>
            <p:cNvPr id="963642" name="Text Box 58"/>
            <p:cNvSpPr txBox="1">
              <a:spLocks noChangeArrowheads="1"/>
            </p:cNvSpPr>
            <p:nvPr/>
          </p:nvSpPr>
          <p:spPr bwMode="auto">
            <a:xfrm>
              <a:off x="4026" y="1972"/>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518.5</a:t>
              </a:r>
              <a:endParaRPr lang="en-US" sz="1000" b="1">
                <a:solidFill>
                  <a:srgbClr val="080808"/>
                </a:solidFill>
                <a:latin typeface="Verdana" charset="0"/>
              </a:endParaRPr>
            </a:p>
          </p:txBody>
        </p:sp>
        <p:sp>
          <p:nvSpPr>
            <p:cNvPr id="963643" name="Text Box 59"/>
            <p:cNvSpPr txBox="1">
              <a:spLocks noChangeArrowheads="1"/>
            </p:cNvSpPr>
            <p:nvPr/>
          </p:nvSpPr>
          <p:spPr bwMode="auto">
            <a:xfrm>
              <a:off x="5157" y="2236"/>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117.2</a:t>
              </a:r>
              <a:endParaRPr lang="en-US" sz="1000" b="1">
                <a:solidFill>
                  <a:srgbClr val="080808"/>
                </a:solidFill>
                <a:latin typeface="Verdana" charset="0"/>
              </a:endParaRPr>
            </a:p>
          </p:txBody>
        </p:sp>
        <p:sp>
          <p:nvSpPr>
            <p:cNvPr id="963644" name="Text Box 60"/>
            <p:cNvSpPr txBox="1">
              <a:spLocks noChangeArrowheads="1"/>
            </p:cNvSpPr>
            <p:nvPr/>
          </p:nvSpPr>
          <p:spPr bwMode="auto">
            <a:xfrm>
              <a:off x="4924" y="2516"/>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148.7</a:t>
              </a:r>
              <a:endParaRPr lang="en-US" sz="1000" b="1">
                <a:solidFill>
                  <a:srgbClr val="080808"/>
                </a:solidFill>
                <a:latin typeface="Verdana" charset="0"/>
              </a:endParaRPr>
            </a:p>
          </p:txBody>
        </p:sp>
        <p:sp>
          <p:nvSpPr>
            <p:cNvPr id="963645" name="Text Box 61"/>
            <p:cNvSpPr txBox="1">
              <a:spLocks noChangeArrowheads="1"/>
            </p:cNvSpPr>
            <p:nvPr/>
          </p:nvSpPr>
          <p:spPr bwMode="auto">
            <a:xfrm>
              <a:off x="5217" y="3048"/>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101.0</a:t>
              </a:r>
              <a:endParaRPr lang="en-US" sz="1000" b="1">
                <a:solidFill>
                  <a:srgbClr val="080808"/>
                </a:solidFill>
                <a:latin typeface="Verdana" charset="0"/>
              </a:endParaRPr>
            </a:p>
          </p:txBody>
        </p:sp>
        <p:sp>
          <p:nvSpPr>
            <p:cNvPr id="963646" name="Text Box 62"/>
            <p:cNvSpPr txBox="1">
              <a:spLocks noChangeArrowheads="1"/>
            </p:cNvSpPr>
            <p:nvPr/>
          </p:nvSpPr>
          <p:spPr bwMode="auto">
            <a:xfrm>
              <a:off x="5140" y="3366"/>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121.2</a:t>
              </a:r>
              <a:endParaRPr lang="en-US" sz="1000" b="1">
                <a:solidFill>
                  <a:srgbClr val="080808"/>
                </a:solidFill>
                <a:latin typeface="Verdana" charset="0"/>
              </a:endParaRPr>
            </a:p>
          </p:txBody>
        </p:sp>
        <p:sp>
          <p:nvSpPr>
            <p:cNvPr id="963647" name="Text Box 63"/>
            <p:cNvSpPr txBox="1">
              <a:spLocks noChangeArrowheads="1"/>
            </p:cNvSpPr>
            <p:nvPr/>
          </p:nvSpPr>
          <p:spPr bwMode="auto">
            <a:xfrm>
              <a:off x="3995" y="3021"/>
              <a:ext cx="37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462.0</a:t>
              </a:r>
              <a:endParaRPr lang="en-US" sz="1000" b="1">
                <a:solidFill>
                  <a:srgbClr val="080808"/>
                </a:solidFill>
                <a:latin typeface="Verdana" charset="0"/>
              </a:endParaRP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da-DK"/>
              <a:t>HIGHLIGHTS - GROUP  </a:t>
            </a:r>
            <a:endParaRPr lang="en-US"/>
          </a:p>
        </p:txBody>
      </p:sp>
      <p:graphicFrame>
        <p:nvGraphicFramePr>
          <p:cNvPr id="918532" name="Object 4"/>
          <p:cNvGraphicFramePr>
            <a:graphicFrameLocks noChangeAspect="1"/>
          </p:cNvGraphicFramePr>
          <p:nvPr/>
        </p:nvGraphicFramePr>
        <p:xfrm>
          <a:off x="5448300" y="1727200"/>
          <a:ext cx="3530600" cy="2152650"/>
        </p:xfrm>
        <a:graphic>
          <a:graphicData uri="http://schemas.openxmlformats.org/presentationml/2006/ole">
            <mc:AlternateContent xmlns:mc="http://schemas.openxmlformats.org/markup-compatibility/2006">
              <mc:Choice xmlns:v="urn:schemas-microsoft-com:vml" Requires="v">
                <p:oleObj spid="_x0000_s918547" name="Diagram" r:id="rId4" imgW="6096000" imgH="4067175" progId="MSGraph.Chart.8">
                  <p:embed followColorScheme="full"/>
                </p:oleObj>
              </mc:Choice>
              <mc:Fallback>
                <p:oleObj name="Diagram" r:id="rId4" imgW="6096000" imgH="406717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1727200"/>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18533" name="Text Box 5"/>
          <p:cNvSpPr txBox="1">
            <a:spLocks noChangeArrowheads="1"/>
          </p:cNvSpPr>
          <p:nvPr/>
        </p:nvSpPr>
        <p:spPr bwMode="auto">
          <a:xfrm>
            <a:off x="5003800" y="1412875"/>
            <a:ext cx="3981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Revenue DKKm</a:t>
            </a:r>
            <a:r>
              <a:rPr lang="da-DK" sz="1200">
                <a:solidFill>
                  <a:srgbClr val="080808"/>
                </a:solidFill>
                <a:latin typeface="Verdana" charset="0"/>
              </a:rPr>
              <a:t> </a:t>
            </a:r>
          </a:p>
        </p:txBody>
      </p:sp>
      <p:sp>
        <p:nvSpPr>
          <p:cNvPr id="918534" name="Oval 6"/>
          <p:cNvSpPr>
            <a:spLocks noChangeArrowheads="1"/>
          </p:cNvSpPr>
          <p:nvPr/>
        </p:nvSpPr>
        <p:spPr bwMode="auto">
          <a:xfrm>
            <a:off x="7970838" y="1763713"/>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+5.4%</a:t>
            </a:r>
          </a:p>
        </p:txBody>
      </p:sp>
      <p:sp>
        <p:nvSpPr>
          <p:cNvPr id="918535" name="Rectangle 7"/>
          <p:cNvSpPr>
            <a:spLocks noChangeArrowheads="1"/>
          </p:cNvSpPr>
          <p:nvPr/>
        </p:nvSpPr>
        <p:spPr bwMode="auto">
          <a:xfrm>
            <a:off x="5103813" y="4002088"/>
            <a:ext cx="48037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Char char="l"/>
            </a:pPr>
            <a:endParaRPr lang="en-US" sz="1800">
              <a:solidFill>
                <a:srgbClr val="080808"/>
              </a:solidFill>
              <a:latin typeface="Verdana" charset="0"/>
            </a:endParaRPr>
          </a:p>
        </p:txBody>
      </p:sp>
      <p:sp>
        <p:nvSpPr>
          <p:cNvPr id="918536" name="Text Box 8"/>
          <p:cNvSpPr txBox="1">
            <a:spLocks noChangeArrowheads="1"/>
          </p:cNvSpPr>
          <p:nvPr/>
        </p:nvSpPr>
        <p:spPr bwMode="auto">
          <a:xfrm>
            <a:off x="5416550" y="3879850"/>
            <a:ext cx="3562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Operating profit (EBITDA) DKKm</a:t>
            </a:r>
            <a:r>
              <a:rPr lang="da-DK" sz="1200">
                <a:solidFill>
                  <a:srgbClr val="080808"/>
                </a:solidFill>
                <a:latin typeface="Verdana" charset="0"/>
              </a:rPr>
              <a:t> </a:t>
            </a:r>
          </a:p>
        </p:txBody>
      </p:sp>
      <p:graphicFrame>
        <p:nvGraphicFramePr>
          <p:cNvPr id="918537" name="Object 9"/>
          <p:cNvGraphicFramePr>
            <a:graphicFrameLocks noChangeAspect="1"/>
          </p:cNvGraphicFramePr>
          <p:nvPr>
            <p:ph sz="half" idx="2"/>
          </p:nvPr>
        </p:nvGraphicFramePr>
        <p:xfrm>
          <a:off x="5486400" y="4121150"/>
          <a:ext cx="3544888" cy="2365375"/>
        </p:xfrm>
        <a:graphic>
          <a:graphicData uri="http://schemas.openxmlformats.org/presentationml/2006/ole">
            <mc:AlternateContent xmlns:mc="http://schemas.openxmlformats.org/markup-compatibility/2006">
              <mc:Choice xmlns:v="urn:schemas-microsoft-com:vml" Requires="v">
                <p:oleObj spid="_x0000_s918548" name="Diagram" r:id="rId6" imgW="6096000" imgH="4067175" progId="MSGraph.Chart.8">
                  <p:embed followColorScheme="full"/>
                </p:oleObj>
              </mc:Choice>
              <mc:Fallback>
                <p:oleObj name="Diagram" r:id="rId6" imgW="6096000" imgH="4067175" progId="MSGraph.Chart.8">
                  <p:embed followColorScheme="full"/>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121150"/>
                        <a:ext cx="3544888" cy="236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18544" name="Oval 16"/>
          <p:cNvSpPr>
            <a:spLocks noChangeArrowheads="1"/>
          </p:cNvSpPr>
          <p:nvPr/>
        </p:nvSpPr>
        <p:spPr bwMode="auto">
          <a:xfrm>
            <a:off x="8034338" y="4327525"/>
            <a:ext cx="517525" cy="288925"/>
          </a:xfrm>
          <a:prstGeom prst="ellipse">
            <a:avLst/>
          </a:prstGeom>
          <a:solidFill>
            <a:srgbClr val="BCB57D"/>
          </a:solidFill>
          <a:ln w="9525">
            <a:solidFill>
              <a:srgbClr val="BCB57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da-DK" sz="800" b="1">
                <a:solidFill>
                  <a:srgbClr val="080808"/>
                </a:solidFill>
                <a:latin typeface="Verdana" charset="0"/>
              </a:rPr>
              <a:t>-0.7%</a:t>
            </a:r>
          </a:p>
        </p:txBody>
      </p:sp>
      <p:sp>
        <p:nvSpPr>
          <p:cNvPr id="918546" name="Rectangle 18"/>
          <p:cNvSpPr>
            <a:spLocks noGrp="1" noChangeArrowheads="1"/>
          </p:cNvSpPr>
          <p:nvPr>
            <p:ph type="body" idx="1"/>
          </p:nvPr>
        </p:nvSpPr>
        <p:spPr>
          <a:xfrm>
            <a:off x="347663" y="1370013"/>
            <a:ext cx="4814887" cy="4965700"/>
          </a:xfrm>
          <a:noFill/>
          <a:ln/>
        </p:spPr>
        <p:txBody>
          <a:bodyPr/>
          <a:lstStyle/>
          <a:p>
            <a:r>
              <a:rPr lang="da-DK" sz="1600"/>
              <a:t>Three out of four business areas reporting growth</a:t>
            </a:r>
          </a:p>
          <a:p>
            <a:r>
              <a:rPr lang="da-DK" sz="1600"/>
              <a:t>Growth primarily created outside Denmark</a:t>
            </a:r>
          </a:p>
          <a:p>
            <a:r>
              <a:rPr lang="da-DK" sz="1600"/>
              <a:t>Overall earnings not at desired level</a:t>
            </a:r>
          </a:p>
          <a:p>
            <a:pPr lvl="1"/>
            <a:r>
              <a:rPr lang="da-DK" sz="1400"/>
              <a:t>Impacted by initiatives to improve production facilities and structure of production</a:t>
            </a:r>
          </a:p>
          <a:p>
            <a:pPr lvl="1"/>
            <a:r>
              <a:rPr lang="da-DK" sz="1400"/>
              <a:t>Higher raw materials prices</a:t>
            </a:r>
          </a:p>
          <a:p>
            <a:r>
              <a:rPr lang="da-DK" sz="1600"/>
              <a:t>Earnings improving in Polyurethane </a:t>
            </a:r>
            <a:br>
              <a:rPr lang="da-DK" sz="1600"/>
            </a:br>
            <a:r>
              <a:rPr lang="da-DK" sz="1600"/>
              <a:t>and Coatings – declining in Injection Moulding and Vacuum</a:t>
            </a:r>
          </a:p>
          <a:p>
            <a:r>
              <a:rPr lang="da-DK" sz="1600"/>
              <a:t>Consolidation of Danish production continues – enhanced efficiency</a:t>
            </a:r>
          </a:p>
          <a:p>
            <a:r>
              <a:rPr lang="da-DK" sz="1600"/>
              <a:t>Building up production capacity in China and Poland</a:t>
            </a:r>
          </a:p>
          <a:p>
            <a:endParaRPr lang="en-US" sz="14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r>
              <a:rPr lang="da-DK"/>
              <a:t>GROUP HIGHLIGHTS 2007  </a:t>
            </a:r>
          </a:p>
        </p:txBody>
      </p:sp>
      <p:graphicFrame>
        <p:nvGraphicFramePr>
          <p:cNvPr id="744789" name="Group 341"/>
          <p:cNvGraphicFramePr>
            <a:graphicFrameLocks noGrp="1"/>
          </p:cNvGraphicFramePr>
          <p:nvPr>
            <p:ph sz="quarter" idx="2"/>
          </p:nvPr>
        </p:nvGraphicFramePr>
        <p:xfrm>
          <a:off x="379413" y="1382713"/>
          <a:ext cx="4638675" cy="4938715"/>
        </p:xfrm>
        <a:graphic>
          <a:graphicData uri="http://schemas.openxmlformats.org/drawingml/2006/table">
            <a:tbl>
              <a:tblPr/>
              <a:tblGrid>
                <a:gridCol w="2497137"/>
                <a:gridCol w="1066800"/>
                <a:gridCol w="1074738"/>
              </a:tblGrid>
              <a:tr h="2809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200" b="1" i="0" u="none" strike="noStrike" cap="none" normalizeH="0" baseline="0">
                          <a:ln>
                            <a:noFill/>
                          </a:ln>
                          <a:solidFill>
                            <a:srgbClr val="080808"/>
                          </a:solidFill>
                          <a:effectLst/>
                          <a:latin typeface="Verdana" charset="0"/>
                          <a:ea typeface="ＭＳ Ｐゴシック" charset="0"/>
                        </a:rPr>
                        <a:t>DKKm</a:t>
                      </a:r>
                    </a:p>
                  </a:txBody>
                  <a:tcPr horzOverflow="overflow">
                    <a:lnL cap="flat">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200" b="1" i="0" u="none" strike="noStrike" cap="none" normalizeH="0" baseline="0">
                          <a:ln>
                            <a:noFill/>
                          </a:ln>
                          <a:solidFill>
                            <a:srgbClr val="080808"/>
                          </a:solidFill>
                          <a:effectLst/>
                          <a:latin typeface="Verdana" charset="0"/>
                          <a:ea typeface="ＭＳ Ｐゴシック" charset="0"/>
                        </a:rPr>
                        <a:t>2007</a:t>
                      </a:r>
                      <a:endParaRPr kumimoji="0" lang="en-US" sz="1000" b="1" i="1" u="none" strike="noStrike" cap="none" normalizeH="0" baseline="0">
                        <a:ln>
                          <a:noFill/>
                        </a:ln>
                        <a:solidFill>
                          <a:srgbClr val="080808"/>
                        </a:solidFill>
                        <a:effectLst/>
                        <a:latin typeface="Verdana" charset="0"/>
                        <a:ea typeface="ＭＳ Ｐゴシック" charset="0"/>
                      </a:endParaRPr>
                    </a:p>
                  </a:txBody>
                  <a:tcPr horzOverflow="overflow">
                    <a:lnL>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200" b="1" i="0" u="none" strike="noStrike" cap="none" normalizeH="0" baseline="0">
                          <a:ln>
                            <a:noFill/>
                          </a:ln>
                          <a:solidFill>
                            <a:srgbClr val="080808"/>
                          </a:solidFill>
                          <a:effectLst/>
                          <a:latin typeface="Verdana" charset="0"/>
                          <a:ea typeface="ＭＳ Ｐゴシック" charset="0"/>
                        </a:rPr>
                        <a:t>2006</a:t>
                      </a:r>
                      <a:endParaRPr kumimoji="0" lang="en-US" sz="1200" b="1" i="0" u="none" strike="noStrike" cap="none" normalizeH="0" baseline="0">
                        <a:ln>
                          <a:noFill/>
                        </a:ln>
                        <a:solidFill>
                          <a:srgbClr val="080808"/>
                        </a:solidFill>
                        <a:effectLst/>
                        <a:latin typeface="Verdana" charset="0"/>
                        <a:ea typeface="ＭＳ Ｐゴシック" charset="0"/>
                      </a:endParaRPr>
                    </a:p>
                  </a:txBody>
                  <a:tcPr horzOverflow="overflow">
                    <a:lnL>
                      <a:noFill/>
                    </a:lnL>
                    <a:lnR cap="flat">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ysDot"/>
                      <a:round/>
                      <a:headEnd type="none" w="med" len="med"/>
                      <a:tailEnd type="none" w="med" len="med"/>
                    </a:lnL>
                    <a:lnR>
                      <a:noFill/>
                    </a:lnR>
                    <a:lnT w="12700" cap="flat" cmpd="sng" algn="ctr">
                      <a:solidFill>
                        <a:srgbClr val="BCB57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869.7</a:t>
                      </a:r>
                    </a:p>
                  </a:txBody>
                  <a:tcPr horzOverflow="overflow">
                    <a:lnL>
                      <a:noFill/>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825.4</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EBITDA</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72.9</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73.4</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34.6</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36.0</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Profit before tax  and minorities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endParaRPr kumimoji="0" lang="da-DK" sz="900" b="0" i="0" u="none" strike="noStrike" cap="none" normalizeH="0" baseline="0">
                        <a:ln>
                          <a:noFill/>
                        </a:ln>
                        <a:solidFill>
                          <a:srgbClr val="080808"/>
                        </a:solidFill>
                        <a:effectLst/>
                        <a:latin typeface="Verdana" charset="0"/>
                        <a:ea typeface="ＭＳ Ｐゴシック" charset="0"/>
                      </a:endParaRPr>
                    </a:p>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21.2</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endParaRPr kumimoji="0" lang="da-DK" sz="900" b="0" i="0" u="none" strike="noStrike" cap="none" normalizeH="0" baseline="0">
                        <a:ln>
                          <a:noFill/>
                        </a:ln>
                        <a:solidFill>
                          <a:srgbClr val="080808"/>
                        </a:solidFill>
                        <a:effectLst/>
                        <a:latin typeface="Verdana" charset="0"/>
                        <a:ea typeface="ＭＳ Ｐゴシック" charset="0"/>
                      </a:endParaRPr>
                    </a:p>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20.6</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Net profit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15.9</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12.9</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Equity incl. minorities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179.0</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167.1</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endParaRPr kumimoji="0" lang="da-DK" sz="1600" b="0" i="0" u="none" strike="noStrike" cap="none" normalizeH="0" baseline="0">
                        <a:ln>
                          <a:noFill/>
                        </a:ln>
                        <a:solidFill>
                          <a:srgbClr val="000000"/>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sng" strike="noStrike" cap="none" normalizeH="0" baseline="0">
                          <a:ln>
                            <a:noFill/>
                          </a:ln>
                          <a:solidFill>
                            <a:srgbClr val="000000"/>
                          </a:solidFill>
                          <a:effectLst/>
                          <a:latin typeface="Verdana" charset="0"/>
                          <a:ea typeface="ＭＳ Ｐゴシック" charset="0"/>
                        </a:rPr>
                        <a:t>Cash flows from:</a:t>
                      </a:r>
                      <a:endParaRPr kumimoji="0" lang="da-DK" sz="1600" b="0" i="0" u="none" strike="noStrike" cap="none" normalizeH="0" baseline="0">
                        <a:ln>
                          <a:noFill/>
                        </a:ln>
                        <a:solidFill>
                          <a:srgbClr val="000000"/>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endParaRPr kumimoji="0" lang="en-US" sz="1600" b="0" i="0" u="none" strike="noStrike" cap="none" normalizeH="0" baseline="0">
                        <a:ln>
                          <a:noFill/>
                        </a:ln>
                        <a:solidFill>
                          <a:srgbClr val="000000"/>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endParaRPr kumimoji="0" lang="en-US" sz="16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Operations </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53.6</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37.5</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Investments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-52.2</a:t>
                      </a: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-67.5</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Financing</a:t>
                      </a:r>
                    </a:p>
                  </a:txBody>
                  <a:tcPr horzOverflow="overflow">
                    <a:lnL w="12700" cap="flat" cmpd="sng" algn="ctr">
                      <a:solidFill>
                        <a:srgbClr val="BCB57D"/>
                      </a:solidFill>
                      <a:prstDash val="sysDot"/>
                      <a:round/>
                      <a:headEnd type="none" w="med" len="med"/>
                      <a:tailEnd type="none" w="med" len="med"/>
                    </a:lnL>
                    <a:lnR>
                      <a:noFill/>
                    </a:lnR>
                    <a:lnT>
                      <a:noFill/>
                    </a:lnT>
                    <a:lnB w="12700" cap="flat" cmpd="sng" algn="ctr">
                      <a:solidFill>
                        <a:srgbClr val="BCB57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9.7</a:t>
                      </a:r>
                    </a:p>
                  </a:txBody>
                  <a:tcPr horzOverflow="overflow">
                    <a:lnL>
                      <a:noFill/>
                    </a:lnL>
                    <a:lnR w="12700" cap="flat" cmpd="sng" algn="ctr">
                      <a:solidFill>
                        <a:srgbClr val="BCB57D"/>
                      </a:solidFill>
                      <a:prstDash val="sysDot"/>
                      <a:miter lim="800000"/>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600" b="0" i="0" u="none" strike="noStrike" cap="none" normalizeH="0" baseline="0">
                          <a:ln>
                            <a:noFill/>
                          </a:ln>
                          <a:solidFill>
                            <a:srgbClr val="080808"/>
                          </a:solidFill>
                          <a:effectLst/>
                          <a:latin typeface="Verdana" charset="0"/>
                          <a:ea typeface="ＭＳ Ｐゴシック" charset="0"/>
                        </a:rPr>
                        <a:t>38.6</a:t>
                      </a: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noFill/>
                  </a:tcPr>
                </a:tc>
              </a:tr>
            </a:tbl>
          </a:graphicData>
        </a:graphic>
      </p:graphicFrame>
      <p:graphicFrame>
        <p:nvGraphicFramePr>
          <p:cNvPr id="744555" name="Object 107"/>
          <p:cNvGraphicFramePr>
            <a:graphicFrameLocks noChangeAspect="1"/>
          </p:cNvGraphicFramePr>
          <p:nvPr/>
        </p:nvGraphicFramePr>
        <p:xfrm>
          <a:off x="5613400" y="1709738"/>
          <a:ext cx="3530600" cy="2152650"/>
        </p:xfrm>
        <a:graphic>
          <a:graphicData uri="http://schemas.openxmlformats.org/presentationml/2006/ole">
            <mc:AlternateContent xmlns:mc="http://schemas.openxmlformats.org/markup-compatibility/2006">
              <mc:Choice xmlns:v="urn:schemas-microsoft-com:vml" Requires="v">
                <p:oleObj spid="_x0000_s744790" name="Diagram" r:id="rId4" imgW="6096000" imgH="4067175" progId="MSGraph.Chart.8">
                  <p:embed followColorScheme="full"/>
                </p:oleObj>
              </mc:Choice>
              <mc:Fallback>
                <p:oleObj name="Diagram" r:id="rId4" imgW="6096000" imgH="4067175" progId="MSGraph.Chart.8">
                  <p:embed followColorScheme="full"/>
                  <p:pic>
                    <p:nvPicPr>
                      <p:cNvPr id="0" name="Object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400" y="1709738"/>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556" name="Text Box 108"/>
          <p:cNvSpPr txBox="1">
            <a:spLocks noChangeArrowheads="1"/>
          </p:cNvSpPr>
          <p:nvPr/>
        </p:nvSpPr>
        <p:spPr bwMode="auto">
          <a:xfrm>
            <a:off x="5340350" y="1436688"/>
            <a:ext cx="3609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r>
              <a:rPr lang="da-DK">
                <a:solidFill>
                  <a:srgbClr val="080808"/>
                </a:solidFill>
                <a:latin typeface="Verdana" charset="0"/>
              </a:rPr>
              <a:t>Profit before tax </a:t>
            </a:r>
          </a:p>
          <a:p>
            <a:pPr algn="r"/>
            <a:r>
              <a:rPr lang="da-DK">
                <a:solidFill>
                  <a:srgbClr val="080808"/>
                </a:solidFill>
                <a:latin typeface="Verdana" charset="0"/>
              </a:rPr>
              <a:t>and minorities, DKKm</a:t>
            </a:r>
            <a:r>
              <a:rPr lang="da-DK" sz="1200">
                <a:solidFill>
                  <a:srgbClr val="080808"/>
                </a:solidFill>
                <a:latin typeface="Verdana" charset="0"/>
              </a:rPr>
              <a:t> </a:t>
            </a:r>
          </a:p>
        </p:txBody>
      </p:sp>
      <p:graphicFrame>
        <p:nvGraphicFramePr>
          <p:cNvPr id="744776" name="Object 328"/>
          <p:cNvGraphicFramePr>
            <a:graphicFrameLocks noChangeAspect="1"/>
          </p:cNvGraphicFramePr>
          <p:nvPr/>
        </p:nvGraphicFramePr>
        <p:xfrm>
          <a:off x="5613400" y="4319588"/>
          <a:ext cx="3530600" cy="2152650"/>
        </p:xfrm>
        <a:graphic>
          <a:graphicData uri="http://schemas.openxmlformats.org/presentationml/2006/ole">
            <mc:AlternateContent xmlns:mc="http://schemas.openxmlformats.org/markup-compatibility/2006">
              <mc:Choice xmlns:v="urn:schemas-microsoft-com:vml" Requires="v">
                <p:oleObj spid="_x0000_s744791" name="Diagram" r:id="rId6" imgW="6096000" imgH="4067175" progId="MSGraph.Chart.8">
                  <p:embed followColorScheme="full"/>
                </p:oleObj>
              </mc:Choice>
              <mc:Fallback>
                <p:oleObj name="Diagram" r:id="rId6" imgW="6096000" imgH="4067175" progId="MSGraph.Chart.8">
                  <p:embed followColorScheme="full"/>
                  <p:pic>
                    <p:nvPicPr>
                      <p:cNvPr id="0" name="Object 3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400" y="4319588"/>
                        <a:ext cx="35306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777" name="Text Box 329"/>
          <p:cNvSpPr txBox="1">
            <a:spLocks noChangeArrowheads="1"/>
          </p:cNvSpPr>
          <p:nvPr/>
        </p:nvSpPr>
        <p:spPr bwMode="auto">
          <a:xfrm>
            <a:off x="4968875" y="4167188"/>
            <a:ext cx="3981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da-DK">
                <a:solidFill>
                  <a:srgbClr val="080808"/>
                </a:solidFill>
                <a:latin typeface="Verdana" charset="0"/>
              </a:rPr>
              <a:t>Earnings per share, DKK</a:t>
            </a:r>
            <a:r>
              <a:rPr lang="da-DK" sz="1200">
                <a:solidFill>
                  <a:srgbClr val="080808"/>
                </a:solidFill>
                <a:latin typeface="Verdana" charset="0"/>
              </a:rPr>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58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91440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75875" name="Rectangle 3"/>
          <p:cNvSpPr>
            <a:spLocks noChangeArrowheads="1"/>
          </p:cNvSpPr>
          <p:nvPr/>
        </p:nvSpPr>
        <p:spPr bwMode="auto">
          <a:xfrm>
            <a:off x="0" y="973138"/>
            <a:ext cx="9144000" cy="227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75877" name="Rectangle 5"/>
          <p:cNvSpPr>
            <a:spLocks noChangeArrowheads="1"/>
          </p:cNvSpPr>
          <p:nvPr/>
        </p:nvSpPr>
        <p:spPr bwMode="auto">
          <a:xfrm>
            <a:off x="0" y="0"/>
            <a:ext cx="147638" cy="6858000"/>
          </a:xfrm>
          <a:prstGeom prst="rect">
            <a:avLst/>
          </a:prstGeom>
          <a:solidFill>
            <a:srgbClr val="C00000"/>
          </a:solidFill>
          <a:ln w="9525">
            <a:solidFill>
              <a:srgbClr val="C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75878" name="Rectangle 6"/>
          <p:cNvSpPr>
            <a:spLocks noChangeArrowheads="1"/>
          </p:cNvSpPr>
          <p:nvPr/>
        </p:nvSpPr>
        <p:spPr bwMode="auto">
          <a:xfrm>
            <a:off x="150813" y="4005263"/>
            <a:ext cx="4867275" cy="1433512"/>
          </a:xfrm>
          <a:prstGeom prst="rect">
            <a:avLst/>
          </a:prstGeom>
          <a:solidFill>
            <a:srgbClr val="06204D"/>
          </a:solidFill>
          <a:ln w="9525">
            <a:solidFill>
              <a:srgbClr val="06204D"/>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75879" name="Rectangle 7"/>
          <p:cNvSpPr>
            <a:spLocks noChangeArrowheads="1"/>
          </p:cNvSpPr>
          <p:nvPr/>
        </p:nvSpPr>
        <p:spPr bwMode="auto">
          <a:xfrm>
            <a:off x="360363" y="3986213"/>
            <a:ext cx="4651375"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sz="2400" b="1">
                <a:solidFill>
                  <a:schemeClr val="bg1"/>
                </a:solidFill>
                <a:latin typeface="Verdana" charset="0"/>
              </a:rPr>
              <a:t>Business areas</a:t>
            </a:r>
            <a:endParaRPr lang="da-DK" sz="1600" b="1">
              <a:solidFill>
                <a:schemeClr val="bg1"/>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2"/>
          <p:cNvSpPr>
            <a:spLocks noGrp="1" noChangeArrowheads="1"/>
          </p:cNvSpPr>
          <p:nvPr>
            <p:ph type="body" idx="1"/>
          </p:nvPr>
        </p:nvSpPr>
        <p:spPr>
          <a:xfrm>
            <a:off x="363538" y="1370013"/>
            <a:ext cx="8567737" cy="2840037"/>
          </a:xfrm>
        </p:spPr>
        <p:txBody>
          <a:bodyPr/>
          <a:lstStyle/>
          <a:p>
            <a:pPr marL="0" indent="0">
              <a:lnSpc>
                <a:spcPct val="90000"/>
              </a:lnSpc>
              <a:buFont typeface="Wingdings" charset="0"/>
              <a:buNone/>
            </a:pPr>
            <a:r>
              <a:rPr lang="da-DK" sz="1600"/>
              <a:t>SP Moulding A/S manufactures injection moulded advanced plastic components for a wide range of industries.</a:t>
            </a:r>
          </a:p>
          <a:p>
            <a:pPr marL="0" indent="0">
              <a:lnSpc>
                <a:spcPct val="90000"/>
              </a:lnSpc>
              <a:buFont typeface="Wingdings" charset="0"/>
              <a:buNone/>
            </a:pPr>
            <a:r>
              <a:rPr lang="da-DK" sz="500"/>
              <a:t> </a:t>
            </a:r>
          </a:p>
          <a:p>
            <a:pPr marL="0" indent="0">
              <a:lnSpc>
                <a:spcPct val="90000"/>
              </a:lnSpc>
              <a:buFont typeface="Wingdings" charset="0"/>
              <a:buNone/>
            </a:pPr>
            <a:r>
              <a:rPr lang="da-DK" sz="1600"/>
              <a:t>SP Medical A/S produces for customers in the medical appliance industry, including finished articles such as medical guide-wires. The production takes place in clean rooms. </a:t>
            </a:r>
          </a:p>
          <a:p>
            <a:pPr marL="0" indent="0">
              <a:lnSpc>
                <a:spcPct val="90000"/>
              </a:lnSpc>
              <a:buFont typeface="Wingdings" charset="0"/>
              <a:buNone/>
            </a:pPr>
            <a:endParaRPr lang="da-DK" sz="500"/>
          </a:p>
          <a:p>
            <a:pPr marL="0" indent="0">
              <a:lnSpc>
                <a:spcPct val="90000"/>
              </a:lnSpc>
              <a:buFont typeface="Wingdings" charset="0"/>
              <a:buNone/>
            </a:pPr>
            <a:r>
              <a:rPr lang="da-DK" sz="1600"/>
              <a:t>SP Moulding is the leading injection moulding company in Denmark and among the largest in Scandinavia. SP Medical ranks 3-4 in Scandinavia.</a:t>
            </a:r>
          </a:p>
          <a:p>
            <a:pPr marL="0" indent="0">
              <a:lnSpc>
                <a:spcPct val="90000"/>
              </a:lnSpc>
              <a:buFont typeface="Wingdings" charset="0"/>
              <a:buNone/>
            </a:pPr>
            <a:endParaRPr lang="da-DK" sz="600"/>
          </a:p>
          <a:p>
            <a:pPr marL="0" indent="0">
              <a:lnSpc>
                <a:spcPct val="90000"/>
              </a:lnSpc>
              <a:buFont typeface="Wingdings" charset="0"/>
              <a:buNone/>
            </a:pPr>
            <a:r>
              <a:rPr lang="da-DK" sz="1600"/>
              <a:t>Locations: Juelsminde (DK), Stoholm (DK), Karise (DK), Sieradz (POL) and Suzhou (China) </a:t>
            </a:r>
          </a:p>
        </p:txBody>
      </p:sp>
      <p:sp>
        <p:nvSpPr>
          <p:cNvPr id="920579" name="Rectangle 3"/>
          <p:cNvSpPr>
            <a:spLocks noGrp="1" noChangeArrowheads="1"/>
          </p:cNvSpPr>
          <p:nvPr>
            <p:ph type="title"/>
          </p:nvPr>
        </p:nvSpPr>
        <p:spPr/>
        <p:txBody>
          <a:bodyPr/>
          <a:lstStyle/>
          <a:p>
            <a:r>
              <a:rPr lang="da-DK"/>
              <a:t>INJECTION MOULDING (1)</a:t>
            </a:r>
            <a:endParaRPr lang="en-US"/>
          </a:p>
        </p:txBody>
      </p:sp>
      <p:grpSp>
        <p:nvGrpSpPr>
          <p:cNvPr id="920602" name="Group 26"/>
          <p:cNvGrpSpPr>
            <a:grpSpLocks/>
          </p:cNvGrpSpPr>
          <p:nvPr/>
        </p:nvGrpSpPr>
        <p:grpSpPr bwMode="auto">
          <a:xfrm>
            <a:off x="360363" y="4389438"/>
            <a:ext cx="8308975" cy="1954212"/>
            <a:chOff x="227" y="2765"/>
            <a:chExt cx="5234" cy="1231"/>
          </a:xfrm>
        </p:grpSpPr>
        <p:sp>
          <p:nvSpPr>
            <p:cNvPr id="920581" name="Text Box 5"/>
            <p:cNvSpPr txBox="1">
              <a:spLocks noChangeArrowheads="1"/>
            </p:cNvSpPr>
            <p:nvPr/>
          </p:nvSpPr>
          <p:spPr bwMode="auto">
            <a:xfrm>
              <a:off x="230" y="3708"/>
              <a:ext cx="9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Medico</a:t>
              </a:r>
            </a:p>
          </p:txBody>
        </p:sp>
        <p:sp>
          <p:nvSpPr>
            <p:cNvPr id="920582" name="Text Box 6"/>
            <p:cNvSpPr txBox="1">
              <a:spLocks noChangeArrowheads="1"/>
            </p:cNvSpPr>
            <p:nvPr/>
          </p:nvSpPr>
          <p:spPr bwMode="auto">
            <a:xfrm>
              <a:off x="1203" y="3708"/>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da-DK" sz="1200">
                  <a:solidFill>
                    <a:srgbClr val="080808"/>
                  </a:solidFill>
                  <a:latin typeface="Verdana" charset="0"/>
                </a:rPr>
                <a:t>Technical </a:t>
              </a:r>
            </a:p>
            <a:p>
              <a:pPr algn="ctr"/>
              <a:r>
                <a:rPr lang="da-DK" sz="1200">
                  <a:solidFill>
                    <a:srgbClr val="080808"/>
                  </a:solidFill>
                  <a:latin typeface="Verdana" charset="0"/>
                </a:rPr>
                <a:t>plastics</a:t>
              </a:r>
            </a:p>
          </p:txBody>
        </p:sp>
        <p:sp>
          <p:nvSpPr>
            <p:cNvPr id="920583" name="Text Box 7"/>
            <p:cNvSpPr txBox="1">
              <a:spLocks noChangeArrowheads="1"/>
            </p:cNvSpPr>
            <p:nvPr/>
          </p:nvSpPr>
          <p:spPr bwMode="auto">
            <a:xfrm>
              <a:off x="2246" y="3708"/>
              <a:ext cx="11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Medico</a:t>
              </a:r>
            </a:p>
          </p:txBody>
        </p:sp>
        <p:sp>
          <p:nvSpPr>
            <p:cNvPr id="920584" name="Text Box 8"/>
            <p:cNvSpPr txBox="1">
              <a:spLocks noChangeArrowheads="1"/>
            </p:cNvSpPr>
            <p:nvPr/>
          </p:nvSpPr>
          <p:spPr bwMode="auto">
            <a:xfrm>
              <a:off x="3440" y="3708"/>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Medico</a:t>
              </a:r>
            </a:p>
          </p:txBody>
        </p:sp>
        <p:sp>
          <p:nvSpPr>
            <p:cNvPr id="920585" name="Text Box 9"/>
            <p:cNvSpPr txBox="1">
              <a:spLocks noChangeArrowheads="1"/>
            </p:cNvSpPr>
            <p:nvPr/>
          </p:nvSpPr>
          <p:spPr bwMode="auto">
            <a:xfrm>
              <a:off x="4634" y="3708"/>
              <a:ext cx="7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da-DK" sz="1200">
                  <a:solidFill>
                    <a:srgbClr val="080808"/>
                  </a:solidFill>
                  <a:latin typeface="Verdana" charset="0"/>
                </a:rPr>
                <a:t>2K and 3K moulding</a:t>
              </a:r>
            </a:p>
          </p:txBody>
        </p:sp>
        <p:pic>
          <p:nvPicPr>
            <p:cNvPr id="9205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 y="2769"/>
              <a:ext cx="954" cy="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059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 y="2769"/>
              <a:ext cx="992" cy="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059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 y="2769"/>
              <a:ext cx="960" cy="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0596"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 y="2774"/>
              <a:ext cx="1021" cy="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060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 y="2765"/>
              <a:ext cx="1008"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da-DK"/>
              <a:t>INJECTION MOULDING (2)</a:t>
            </a:r>
          </a:p>
        </p:txBody>
      </p:sp>
      <p:sp>
        <p:nvSpPr>
          <p:cNvPr id="734211" name="Rectangle 3"/>
          <p:cNvSpPr>
            <a:spLocks noGrp="1" noChangeArrowheads="1"/>
          </p:cNvSpPr>
          <p:nvPr>
            <p:ph type="body" sz="half" idx="1"/>
          </p:nvPr>
        </p:nvSpPr>
        <p:spPr>
          <a:xfrm>
            <a:off x="354013" y="1389063"/>
            <a:ext cx="5346700" cy="2803525"/>
          </a:xfrm>
        </p:spPr>
        <p:txBody>
          <a:bodyPr/>
          <a:lstStyle/>
          <a:p>
            <a:pPr>
              <a:lnSpc>
                <a:spcPct val="80000"/>
              </a:lnSpc>
              <a:buFont typeface="Wingdings" charset="0"/>
              <a:buNone/>
            </a:pPr>
            <a:r>
              <a:rPr lang="da-DK" sz="1600" b="1"/>
              <a:t>2007:</a:t>
            </a:r>
            <a:r>
              <a:rPr lang="da-DK" sz="1200" b="1"/>
              <a:t>  </a:t>
            </a:r>
          </a:p>
          <a:p>
            <a:pPr>
              <a:spcBef>
                <a:spcPct val="10000"/>
              </a:spcBef>
              <a:spcAft>
                <a:spcPct val="10000"/>
              </a:spcAft>
              <a:buFont typeface="Symbol" charset="0"/>
              <a:buChar char=""/>
            </a:pPr>
            <a:r>
              <a:rPr lang="da-DK" sz="1600"/>
              <a:t>12.2% growth - 1.3% organic growth </a:t>
            </a:r>
          </a:p>
          <a:p>
            <a:pPr>
              <a:spcBef>
                <a:spcPct val="10000"/>
              </a:spcBef>
              <a:spcAft>
                <a:spcPct val="10000"/>
              </a:spcAft>
              <a:buFont typeface="Symbol" charset="0"/>
              <a:buChar char=""/>
            </a:pPr>
            <a:r>
              <a:rPr lang="da-DK" sz="1600"/>
              <a:t>Continuing operations had a reasonable       year – overall results not satisfactory</a:t>
            </a:r>
          </a:p>
          <a:p>
            <a:pPr>
              <a:spcBef>
                <a:spcPct val="10000"/>
              </a:spcBef>
              <a:spcAft>
                <a:spcPct val="10000"/>
              </a:spcAft>
              <a:buFont typeface="Symbol" charset="0"/>
              <a:buChar char=""/>
            </a:pPr>
            <a:r>
              <a:rPr lang="da-DK" sz="1600"/>
              <a:t>Record earnings by SP Medical</a:t>
            </a:r>
          </a:p>
          <a:p>
            <a:pPr>
              <a:spcBef>
                <a:spcPct val="10000"/>
              </a:spcBef>
              <a:spcAft>
                <a:spcPct val="10000"/>
              </a:spcAft>
              <a:buFont typeface="Symbol" charset="0"/>
              <a:buChar char=""/>
            </a:pPr>
            <a:r>
              <a:rPr lang="da-DK" sz="1600"/>
              <a:t>Production in China was profitable </a:t>
            </a:r>
          </a:p>
          <a:p>
            <a:pPr>
              <a:spcBef>
                <a:spcPct val="10000"/>
              </a:spcBef>
              <a:spcAft>
                <a:spcPct val="10000"/>
              </a:spcAft>
              <a:buFont typeface="Symbol" charset="0"/>
              <a:buChar char=""/>
            </a:pPr>
            <a:r>
              <a:rPr lang="da-DK" sz="1600"/>
              <a:t>Poland profitable from Q4 2007</a:t>
            </a:r>
          </a:p>
          <a:p>
            <a:pPr>
              <a:spcBef>
                <a:spcPct val="10000"/>
              </a:spcBef>
              <a:spcAft>
                <a:spcPct val="10000"/>
              </a:spcAft>
              <a:buFont typeface="Symbol" charset="0"/>
              <a:buChar char=""/>
            </a:pPr>
            <a:r>
              <a:rPr lang="da-DK" sz="1600"/>
              <a:t>Closure of Sønderborg plant more costly     than anticipated – all costs recognised           in 2007</a:t>
            </a:r>
            <a:endParaRPr lang="da-DK" sz="1200"/>
          </a:p>
        </p:txBody>
      </p:sp>
      <p:graphicFrame>
        <p:nvGraphicFramePr>
          <p:cNvPr id="734519" name="Group 311"/>
          <p:cNvGraphicFramePr>
            <a:graphicFrameLocks noGrp="1"/>
          </p:cNvGraphicFramePr>
          <p:nvPr>
            <p:ph sz="quarter" idx="2"/>
          </p:nvPr>
        </p:nvGraphicFramePr>
        <p:xfrm>
          <a:off x="5340350" y="1370013"/>
          <a:ext cx="3695700" cy="1925639"/>
        </p:xfrm>
        <a:graphic>
          <a:graphicData uri="http://schemas.openxmlformats.org/drawingml/2006/table">
            <a:tbl>
              <a:tblPr/>
              <a:tblGrid>
                <a:gridCol w="1974850"/>
                <a:gridCol w="182563"/>
                <a:gridCol w="731837"/>
                <a:gridCol w="806450"/>
              </a:tblGrid>
              <a:tr h="306388">
                <a:tc>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DKKm</a:t>
                      </a:r>
                    </a:p>
                  </a:txBody>
                  <a:tcPr horzOverflow="overflow">
                    <a:lnL cap="flat">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gridSpan="2">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000" b="1" i="0" u="none" strike="noStrike" cap="none" normalizeH="0" baseline="0">
                          <a:ln>
                            <a:noFill/>
                          </a:ln>
                          <a:solidFill>
                            <a:srgbClr val="080808"/>
                          </a:solidFill>
                          <a:effectLst/>
                          <a:latin typeface="Verdana" charset="0"/>
                          <a:ea typeface="ＭＳ Ｐゴシック" charset="0"/>
                        </a:rPr>
                        <a:t>2007</a:t>
                      </a:r>
                      <a:endParaRPr kumimoji="0" lang="en-US" sz="1000" b="1" i="0" u="none" strike="noStrike" cap="none" normalizeH="0" baseline="0">
                        <a:ln>
                          <a:noFill/>
                        </a:ln>
                        <a:solidFill>
                          <a:srgbClr val="080808"/>
                        </a:solidFill>
                        <a:effectLst/>
                        <a:latin typeface="Verdana" charset="0"/>
                        <a:ea typeface="ＭＳ Ｐゴシック" charset="0"/>
                      </a:endParaRPr>
                    </a:p>
                  </a:txBody>
                  <a:tcPr horzOverflow="overflow">
                    <a:lnL>
                      <a:noFill/>
                    </a:lnL>
                    <a:lnR>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c hMerge="1">
                  <a:txBody>
                    <a:bodyPr/>
                    <a:lstStyle/>
                    <a:p>
                      <a:endParaRPr lang="da-DK"/>
                    </a:p>
                  </a:txBody>
                  <a:tcPr/>
                </a:tc>
                <a:tc>
                  <a:txBody>
                    <a:bodyPr/>
                    <a:lstStyle/>
                    <a:p>
                      <a:pPr marL="304800" marR="0" lvl="0" indent="-30480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000" b="1" i="0" u="none" strike="noStrike" cap="none" normalizeH="0" baseline="0">
                          <a:ln>
                            <a:noFill/>
                          </a:ln>
                          <a:solidFill>
                            <a:srgbClr val="080808"/>
                          </a:solidFill>
                          <a:effectLst/>
                          <a:latin typeface="Verdana" charset="0"/>
                          <a:ea typeface="ＭＳ Ｐゴシック" charset="0"/>
                        </a:rPr>
                        <a:t>2006</a:t>
                      </a:r>
                    </a:p>
                  </a:txBody>
                  <a:tcPr horzOverflow="overflow">
                    <a:lnL>
                      <a:noFill/>
                    </a:lnL>
                    <a:lnR cap="flat">
                      <a:noFill/>
                    </a:lnR>
                    <a:lnT cap="flat">
                      <a:noFill/>
                    </a:lnT>
                    <a:lnB w="12700" cap="flat" cmpd="sng" algn="ctr">
                      <a:solidFill>
                        <a:srgbClr val="BCB57D"/>
                      </a:solidFill>
                      <a:prstDash val="solid"/>
                      <a:round/>
                      <a:headEnd type="none" w="med" len="med"/>
                      <a:tailEnd type="none" w="med" len="med"/>
                    </a:lnB>
                    <a:lnTlToBr>
                      <a:noFill/>
                    </a:lnTlToBr>
                    <a:lnBlToTr>
                      <a:noFill/>
                    </a:lnBlToTr>
                    <a:noFill/>
                  </a:tcPr>
                </a:tc>
              </a:tr>
              <a:tr h="304800">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Tx/>
                        <a:buNone/>
                        <a:tabLst/>
                      </a:pPr>
                      <a:r>
                        <a:rPr kumimoji="0" lang="en-US" sz="1400" b="0" i="0" u="none" strike="noStrike" cap="none" normalizeH="0" baseline="0">
                          <a:ln>
                            <a:noFill/>
                          </a:ln>
                          <a:solidFill>
                            <a:srgbClr val="080808"/>
                          </a:solidFill>
                          <a:effectLst/>
                          <a:latin typeface="Verdana" charset="0"/>
                          <a:ea typeface="ＭＳ Ｐゴシック" charset="0"/>
                        </a:rPr>
                        <a:t>Revenue</a:t>
                      </a:r>
                    </a:p>
                  </a:txBody>
                  <a:tcPr horzOverflow="overflow">
                    <a:lnL w="12700" cap="flat" cmpd="sng" algn="ctr">
                      <a:solidFill>
                        <a:srgbClr val="BCB57D"/>
                      </a:solidFill>
                      <a:prstDash val="sysDot"/>
                      <a:round/>
                      <a:headEnd type="none" w="med" len="med"/>
                      <a:tailEnd type="none" w="med" len="med"/>
                    </a:lnL>
                    <a:lnR>
                      <a:noFill/>
                    </a:lnR>
                    <a:lnT w="12700" cap="flat" cmpd="sng" algn="ctr">
                      <a:solidFill>
                        <a:srgbClr val="BCB57D"/>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518.5</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462.0</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w="12700" cap="flat" cmpd="sng" algn="ctr">
                      <a:solidFill>
                        <a:srgbClr val="BCB57D"/>
                      </a:solidFill>
                      <a:prstDash val="solid"/>
                      <a:round/>
                      <a:headEnd type="none" w="med" len="med"/>
                      <a:tailEnd type="none" w="med" len="med"/>
                    </a:lnT>
                    <a:lnB>
                      <a:noFill/>
                    </a:lnB>
                    <a:lnTlToBr>
                      <a:noFill/>
                    </a:lnTlToBr>
                    <a:lnBlToTr>
                      <a:noFill/>
                    </a:lnBlToTr>
                    <a:noFill/>
                  </a:tcPr>
                </a:tc>
              </a:tr>
              <a:tr h="306388">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EBITDA</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hMerge="1">
                  <a:txBody>
                    <a:bodyPr/>
                    <a:lstStyle/>
                    <a:p>
                      <a:endParaRPr lang="da-DK"/>
                    </a:p>
                  </a:txBody>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22.8</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27.2</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06388">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EBIT</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hMerge="1">
                  <a:txBody>
                    <a:bodyPr/>
                    <a:lstStyle/>
                    <a:p>
                      <a:endParaRPr lang="da-DK"/>
                    </a:p>
                  </a:txBody>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-2.3</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9.0</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49250">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en-US" sz="1400" b="0" i="0" u="none" strike="noStrike" cap="none" normalizeH="0" baseline="0">
                          <a:ln>
                            <a:noFill/>
                          </a:ln>
                          <a:solidFill>
                            <a:srgbClr val="080808"/>
                          </a:solidFill>
                          <a:effectLst/>
                          <a:latin typeface="Verdana" charset="0"/>
                          <a:ea typeface="ＭＳ Ｐゴシック" charset="0"/>
                        </a:rPr>
                        <a:t>Total assets</a:t>
                      </a:r>
                    </a:p>
                  </a:txBody>
                  <a:tcPr horzOverflow="overflow">
                    <a:lnL w="12700" cap="flat" cmpd="sng" algn="ctr">
                      <a:solidFill>
                        <a:srgbClr val="BCB57D"/>
                      </a:solidFill>
                      <a:prstDash val="sysDot"/>
                      <a:round/>
                      <a:headEnd type="none" w="med" len="med"/>
                      <a:tailEnd type="none" w="med" len="med"/>
                    </a:lnL>
                    <a:lnR>
                      <a:noFill/>
                    </a:lnR>
                    <a:lnT>
                      <a:noFill/>
                    </a:lnT>
                    <a:lnB>
                      <a:noFill/>
                    </a:lnB>
                    <a:lnTlToBr>
                      <a:noFill/>
                    </a:lnTlToBr>
                    <a:lnBlToTr>
                      <a:noFill/>
                    </a:lnBlToTr>
                    <a:noFill/>
                  </a:tcPr>
                </a:tc>
                <a:tc hMerge="1">
                  <a:txBody>
                    <a:bodyPr/>
                    <a:lstStyle/>
                    <a:p>
                      <a:endParaRPr lang="da-DK"/>
                    </a:p>
                  </a:txBody>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340.8</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a:noFill/>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313.1</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a:noFill/>
                    </a:lnB>
                    <a:lnTlToBr>
                      <a:noFill/>
                    </a:lnTlToBr>
                    <a:lnBlToTr>
                      <a:noFill/>
                    </a:lnBlToTr>
                    <a:noFill/>
                  </a:tcPr>
                </a:tc>
              </a:tr>
              <a:tr h="352425">
                <a:tc gridSpan="2">
                  <a:txBody>
                    <a:bodyPr/>
                    <a:lstStyle/>
                    <a:p>
                      <a:pPr marL="0" marR="0" lvl="0" indent="0" algn="l"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Employees (average)</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round/>
                      <a:headEnd type="none" w="med" len="med"/>
                      <a:tailEnd type="none" w="med" len="med"/>
                    </a:lnL>
                    <a:lnR>
                      <a:noFill/>
                    </a:lnR>
                    <a:lnT>
                      <a:noFill/>
                    </a:lnT>
                    <a:lnB w="12700" cap="flat" cmpd="sng" algn="ctr">
                      <a:solidFill>
                        <a:srgbClr val="BCB57D"/>
                      </a:solidFill>
                      <a:prstDash val="solid"/>
                      <a:round/>
                      <a:headEnd type="none" w="med" len="med"/>
                      <a:tailEnd type="none" w="med" len="med"/>
                    </a:lnB>
                    <a:lnTlToBr>
                      <a:noFill/>
                    </a:lnTlToBr>
                    <a:lnBlToTr>
                      <a:noFill/>
                    </a:lnBlToTr>
                    <a:noFill/>
                  </a:tcPr>
                </a:tc>
                <a:tc hMerge="1">
                  <a:txBody>
                    <a:bodyPr/>
                    <a:lstStyle/>
                    <a:p>
                      <a:endParaRPr lang="da-DK"/>
                    </a:p>
                  </a:txBody>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599</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a:noFill/>
                    </a:lnL>
                    <a:lnR w="12700" cap="flat" cmpd="sng" algn="ctr">
                      <a:solidFill>
                        <a:srgbClr val="BCB57D"/>
                      </a:solidFill>
                      <a:prstDash val="sysDot"/>
                      <a:miter lim="800000"/>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r" defTabSz="914400" rtl="0" eaLnBrk="1" fontAlgn="base" latinLnBrk="0" hangingPunct="1">
                        <a:lnSpc>
                          <a:spcPct val="100000"/>
                        </a:lnSpc>
                        <a:spcBef>
                          <a:spcPct val="20000"/>
                        </a:spcBef>
                        <a:spcAft>
                          <a:spcPct val="20000"/>
                        </a:spcAft>
                        <a:buClr>
                          <a:srgbClr val="C00000"/>
                        </a:buClr>
                        <a:buSzPct val="50000"/>
                        <a:buFont typeface="Wingdings" charset="0"/>
                        <a:buNone/>
                        <a:tabLst/>
                      </a:pPr>
                      <a:r>
                        <a:rPr kumimoji="0" lang="da-DK" sz="1400" b="0" i="0" u="none" strike="noStrike" cap="none" normalizeH="0" baseline="0">
                          <a:ln>
                            <a:noFill/>
                          </a:ln>
                          <a:solidFill>
                            <a:srgbClr val="080808"/>
                          </a:solidFill>
                          <a:effectLst/>
                          <a:latin typeface="Verdana" charset="0"/>
                          <a:ea typeface="ＭＳ Ｐゴシック" charset="0"/>
                        </a:rPr>
                        <a:t>494</a:t>
                      </a:r>
                      <a:endParaRPr kumimoji="0" lang="en-US" sz="1400" b="0" i="0" u="none" strike="noStrike" cap="none" normalizeH="0" baseline="0">
                        <a:ln>
                          <a:noFill/>
                        </a:ln>
                        <a:solidFill>
                          <a:srgbClr val="080808"/>
                        </a:solidFill>
                        <a:effectLst/>
                        <a:latin typeface="Verdana" charset="0"/>
                        <a:ea typeface="ＭＳ Ｐゴシック" charset="0"/>
                      </a:endParaRPr>
                    </a:p>
                  </a:txBody>
                  <a:tcPr horzOverflow="overflow">
                    <a:lnL w="12700" cap="flat" cmpd="sng" algn="ctr">
                      <a:solidFill>
                        <a:srgbClr val="BCB57D"/>
                      </a:solidFill>
                      <a:prstDash val="sysDot"/>
                      <a:miter lim="800000"/>
                      <a:headEnd type="none" w="med" len="med"/>
                      <a:tailEnd type="none" w="med" len="med"/>
                    </a:lnL>
                    <a:lnR w="12700" cap="flat" cmpd="sng" algn="ctr">
                      <a:solidFill>
                        <a:srgbClr val="BCB57D"/>
                      </a:solidFill>
                      <a:prstDash val="sysDot"/>
                      <a:round/>
                      <a:headEnd type="none" w="med" len="med"/>
                      <a:tailEnd type="none" w="med" len="med"/>
                    </a:lnR>
                    <a:lnT>
                      <a:noFill/>
                    </a:lnT>
                    <a:lnB w="12700" cap="flat" cmpd="sng" algn="ctr">
                      <a:solidFill>
                        <a:srgbClr val="BCB57D"/>
                      </a:solidFill>
                      <a:prstDash val="solid"/>
                      <a:round/>
                      <a:headEnd type="none" w="med" len="med"/>
                      <a:tailEnd type="none" w="med" len="med"/>
                    </a:lnB>
                    <a:lnTlToBr>
                      <a:noFill/>
                    </a:lnTlToBr>
                    <a:lnBlToTr>
                      <a:noFill/>
                    </a:lnBlToTr>
                    <a:noFill/>
                  </a:tcPr>
                </a:tc>
              </a:tr>
            </a:tbl>
          </a:graphicData>
        </a:graphic>
      </p:graphicFrame>
      <p:pic>
        <p:nvPicPr>
          <p:cNvPr id="734500" name="Picture 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3748088"/>
            <a:ext cx="3694112" cy="258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4508" name="Rectangle 300"/>
          <p:cNvSpPr>
            <a:spLocks noChangeArrowheads="1"/>
          </p:cNvSpPr>
          <p:nvPr/>
        </p:nvSpPr>
        <p:spPr bwMode="auto">
          <a:xfrm>
            <a:off x="360363" y="4386263"/>
            <a:ext cx="481488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66700" indent="-266700">
              <a:spcBef>
                <a:spcPct val="20000"/>
              </a:spcBef>
              <a:spcAft>
                <a:spcPct val="20000"/>
              </a:spcAft>
              <a:buClr>
                <a:srgbClr val="C00000"/>
              </a:buClr>
              <a:buSzPct val="50000"/>
              <a:buFont typeface="Wingdings" charset="0"/>
              <a:buNone/>
            </a:pPr>
            <a:r>
              <a:rPr lang="da-DK" sz="1600" b="1">
                <a:solidFill>
                  <a:srgbClr val="080808"/>
                </a:solidFill>
                <a:latin typeface="Verdana" charset="0"/>
              </a:rPr>
              <a:t>Outlook for 2008:</a:t>
            </a:r>
            <a:r>
              <a:rPr lang="da-DK" sz="1600">
                <a:solidFill>
                  <a:srgbClr val="080808"/>
                </a:solidFill>
                <a:latin typeface="Verdana" charset="0"/>
              </a:rPr>
              <a:t> </a:t>
            </a:r>
          </a:p>
          <a:p>
            <a:pPr marL="266700" indent="-266700">
              <a:spcBef>
                <a:spcPct val="10000"/>
              </a:spcBef>
              <a:spcAft>
                <a:spcPct val="10000"/>
              </a:spcAft>
              <a:buClr>
                <a:srgbClr val="C00000"/>
              </a:buClr>
              <a:buSzPct val="50000"/>
              <a:buFontTx/>
              <a:buChar char="•"/>
            </a:pPr>
            <a:r>
              <a:rPr lang="da-DK" sz="1600">
                <a:solidFill>
                  <a:srgbClr val="080808"/>
                </a:solidFill>
                <a:latin typeface="Verdana" charset="0"/>
              </a:rPr>
              <a:t>Revenue set to drop relative to 2007</a:t>
            </a:r>
          </a:p>
          <a:p>
            <a:pPr marL="827088" lvl="1" indent="-285750">
              <a:spcAft>
                <a:spcPct val="25000"/>
              </a:spcAft>
              <a:buClr>
                <a:srgbClr val="C00000"/>
              </a:buClr>
              <a:buSzPct val="75000"/>
              <a:buFont typeface="Symbol" charset="0"/>
              <a:buChar char="¾"/>
            </a:pPr>
            <a:r>
              <a:rPr lang="da-DK">
                <a:solidFill>
                  <a:srgbClr val="080808"/>
                </a:solidFill>
                <a:latin typeface="Verdana" charset="0"/>
              </a:rPr>
              <a:t>Loss of two customers anticipated               – including licence plates</a:t>
            </a:r>
          </a:p>
          <a:p>
            <a:pPr marL="827088" lvl="1" indent="-285750">
              <a:spcAft>
                <a:spcPct val="25000"/>
              </a:spcAft>
              <a:buClr>
                <a:srgbClr val="C00000"/>
              </a:buClr>
              <a:buSzPct val="75000"/>
              <a:buFont typeface="Symbol" charset="0"/>
              <a:buChar char="¾"/>
            </a:pPr>
            <a:r>
              <a:rPr lang="da-DK">
                <a:solidFill>
                  <a:srgbClr val="080808"/>
                </a:solidFill>
                <a:latin typeface="Verdana" charset="0"/>
              </a:rPr>
              <a:t>Increased revenue from new customers</a:t>
            </a:r>
          </a:p>
          <a:p>
            <a:pPr marL="266700" indent="-266700">
              <a:spcBef>
                <a:spcPct val="10000"/>
              </a:spcBef>
              <a:spcAft>
                <a:spcPct val="10000"/>
              </a:spcAft>
              <a:buClr>
                <a:srgbClr val="C00000"/>
              </a:buClr>
              <a:buSzPct val="50000"/>
              <a:buFontTx/>
              <a:buChar char="•"/>
            </a:pPr>
            <a:r>
              <a:rPr lang="da-DK" sz="1600">
                <a:solidFill>
                  <a:srgbClr val="080808"/>
                </a:solidFill>
                <a:latin typeface="Verdana" charset="0"/>
              </a:rPr>
              <a:t>Strong growth in SP Medical</a:t>
            </a:r>
          </a:p>
          <a:p>
            <a:pPr marL="266700" indent="-266700">
              <a:spcBef>
                <a:spcPct val="10000"/>
              </a:spcBef>
              <a:spcAft>
                <a:spcPct val="10000"/>
              </a:spcAft>
              <a:buClr>
                <a:srgbClr val="C00000"/>
              </a:buClr>
              <a:buSzPct val="50000"/>
              <a:buFontTx/>
              <a:buChar char="•"/>
            </a:pPr>
            <a:r>
              <a:rPr lang="da-DK" sz="1600">
                <a:solidFill>
                  <a:srgbClr val="080808"/>
                </a:solidFill>
                <a:latin typeface="Verdana" charset="0"/>
              </a:rPr>
              <a:t>Earnings set to improve sharply</a:t>
            </a:r>
            <a:endParaRPr lang="en-US" sz="1600">
              <a:solidFill>
                <a:srgbClr val="080808"/>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334963" y="1370013"/>
            <a:ext cx="861536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spcAft>
                <a:spcPct val="20000"/>
              </a:spcAft>
              <a:buClr>
                <a:srgbClr val="C00000"/>
              </a:buClr>
              <a:buSzPct val="50000"/>
              <a:buFont typeface="Wingdings" charset="0"/>
              <a:buNone/>
            </a:pPr>
            <a:r>
              <a:rPr lang="da-DK" sz="1600">
                <a:solidFill>
                  <a:srgbClr val="080808"/>
                </a:solidFill>
                <a:latin typeface="Verdana" charset="0"/>
              </a:rPr>
              <a:t>Three business activities: Ergomat A/S, Tinby A/S and TPI Polytechniek BV </a:t>
            </a:r>
          </a:p>
          <a:p>
            <a:pPr>
              <a:lnSpc>
                <a:spcPct val="90000"/>
              </a:lnSpc>
              <a:spcBef>
                <a:spcPct val="20000"/>
              </a:spcBef>
              <a:spcAft>
                <a:spcPct val="20000"/>
              </a:spcAft>
              <a:buClr>
                <a:srgbClr val="C00000"/>
              </a:buClr>
              <a:buSzPct val="50000"/>
              <a:buFont typeface="Wingdings" charset="0"/>
              <a:buNone/>
            </a:pPr>
            <a:endParaRPr lang="da-DK" sz="600">
              <a:solidFill>
                <a:srgbClr val="080808"/>
              </a:solidFill>
              <a:latin typeface="Verdana" charset="0"/>
            </a:endParaRPr>
          </a:p>
          <a:p>
            <a:pPr>
              <a:lnSpc>
                <a:spcPct val="90000"/>
              </a:lnSpc>
              <a:spcBef>
                <a:spcPct val="20000"/>
              </a:spcBef>
              <a:spcAft>
                <a:spcPct val="20000"/>
              </a:spcAft>
              <a:buClr>
                <a:srgbClr val="C00000"/>
              </a:buClr>
              <a:buSzPct val="50000"/>
              <a:buFont typeface="Wingdings" charset="0"/>
              <a:buNone/>
            </a:pPr>
            <a:r>
              <a:rPr lang="da-DK" sz="1600">
                <a:solidFill>
                  <a:srgbClr val="080808"/>
                </a:solidFill>
                <a:latin typeface="Verdana" charset="0"/>
              </a:rPr>
              <a:t>Locations: Søndersø (DK), Zdunska Wola (POL), </a:t>
            </a:r>
            <a:r>
              <a:rPr lang="ja-JP" altLang="da-DK" sz="1600">
                <a:solidFill>
                  <a:srgbClr val="080808"/>
                </a:solidFill>
                <a:latin typeface="Arial"/>
              </a:rPr>
              <a:t>’</a:t>
            </a:r>
            <a:r>
              <a:rPr lang="da-DK" sz="1600">
                <a:solidFill>
                  <a:srgbClr val="080808"/>
                </a:solidFill>
                <a:latin typeface="Verdana" charset="0"/>
              </a:rPr>
              <a:t>s-Hertogenbosch (NL), Helsingborg (SE), Cleveland (US), Montreal (CAN) and Zeil am Main (DE) </a:t>
            </a:r>
          </a:p>
        </p:txBody>
      </p:sp>
      <p:pic>
        <p:nvPicPr>
          <p:cNvPr id="922627" name="Picture 3" descr="SPG-PUR-val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3890963"/>
            <a:ext cx="11699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pic>
        <p:nvPicPr>
          <p:cNvPr id="922628" name="Picture 4" descr="SPG-PUR-massivtP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075" y="3890963"/>
            <a:ext cx="11826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sp>
        <p:nvSpPr>
          <p:cNvPr id="922629" name="Rectangle 5"/>
          <p:cNvSpPr>
            <a:spLocks noChangeArrowheads="1"/>
          </p:cNvSpPr>
          <p:nvPr/>
        </p:nvSpPr>
        <p:spPr bwMode="auto">
          <a:xfrm>
            <a:off x="322263" y="3911600"/>
            <a:ext cx="86296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22631" name="Text Box 7"/>
          <p:cNvSpPr txBox="1">
            <a:spLocks noChangeArrowheads="1"/>
          </p:cNvSpPr>
          <p:nvPr/>
        </p:nvSpPr>
        <p:spPr bwMode="auto">
          <a:xfrm>
            <a:off x="6596063" y="4797425"/>
            <a:ext cx="862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da-DK" sz="1000" b="1">
                <a:solidFill>
                  <a:srgbClr val="080808"/>
                </a:solidFill>
                <a:latin typeface="Verdana" charset="0"/>
              </a:rPr>
              <a:t>Rollers</a:t>
            </a:r>
          </a:p>
        </p:txBody>
      </p:sp>
      <p:sp>
        <p:nvSpPr>
          <p:cNvPr id="922632" name="Text Box 8"/>
          <p:cNvSpPr txBox="1">
            <a:spLocks noChangeArrowheads="1"/>
          </p:cNvSpPr>
          <p:nvPr/>
        </p:nvSpPr>
        <p:spPr bwMode="auto">
          <a:xfrm>
            <a:off x="7554913" y="4759325"/>
            <a:ext cx="148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da-DK" sz="1000" b="1">
                <a:solidFill>
                  <a:srgbClr val="080808"/>
                </a:solidFill>
                <a:latin typeface="Verdana" charset="0"/>
              </a:rPr>
              <a:t>Solid foamed</a:t>
            </a:r>
          </a:p>
          <a:p>
            <a:pPr algn="ctr"/>
            <a:r>
              <a:rPr lang="da-DK" sz="1000" b="1">
                <a:solidFill>
                  <a:srgbClr val="080808"/>
                </a:solidFill>
                <a:latin typeface="Verdana" charset="0"/>
              </a:rPr>
              <a:t>PUR</a:t>
            </a:r>
          </a:p>
        </p:txBody>
      </p:sp>
      <p:sp>
        <p:nvSpPr>
          <p:cNvPr id="922633" name="Rectangle 9"/>
          <p:cNvSpPr>
            <a:spLocks noChangeArrowheads="1"/>
          </p:cNvSpPr>
          <p:nvPr/>
        </p:nvSpPr>
        <p:spPr bwMode="auto">
          <a:xfrm>
            <a:off x="361950" y="3860800"/>
            <a:ext cx="8589963" cy="1311275"/>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pic>
        <p:nvPicPr>
          <p:cNvPr id="922635" name="Picture 11" descr="SPG-PUR-staldventilati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775" y="5376863"/>
            <a:ext cx="1174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pic>
        <p:nvPicPr>
          <p:cNvPr id="922636" name="Picture 12" descr="SPG-PUR-køleanlæ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376863"/>
            <a:ext cx="11969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sp>
        <p:nvSpPr>
          <p:cNvPr id="922637" name="Rectangle 13"/>
          <p:cNvSpPr>
            <a:spLocks noChangeArrowheads="1"/>
          </p:cNvSpPr>
          <p:nvPr/>
        </p:nvSpPr>
        <p:spPr bwMode="auto">
          <a:xfrm>
            <a:off x="403225" y="5284788"/>
            <a:ext cx="595312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spcAft>
                <a:spcPct val="20000"/>
              </a:spcAft>
              <a:buClr>
                <a:srgbClr val="C00000"/>
              </a:buClr>
              <a:buSzPct val="50000"/>
              <a:buFont typeface="Wingdings" charset="0"/>
              <a:buNone/>
            </a:pPr>
            <a:r>
              <a:rPr lang="da-DK" sz="1500">
                <a:solidFill>
                  <a:srgbClr val="080808"/>
                </a:solidFill>
                <a:latin typeface="Verdana" charset="0"/>
              </a:rPr>
              <a:t>TPI Polytechniek develops and sells concepts for ventilation of industrial buildings as well as poultry and pig pens, primarily products under the brands of ReaDan and TPI.  Market leader in the EU. </a:t>
            </a:r>
          </a:p>
        </p:txBody>
      </p:sp>
      <p:sp>
        <p:nvSpPr>
          <p:cNvPr id="922638" name="Rectangle 14"/>
          <p:cNvSpPr>
            <a:spLocks noChangeArrowheads="1"/>
          </p:cNvSpPr>
          <p:nvPr/>
        </p:nvSpPr>
        <p:spPr bwMode="auto">
          <a:xfrm>
            <a:off x="360363" y="5259388"/>
            <a:ext cx="8589962" cy="1071562"/>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22639" name="Rectangle 15"/>
          <p:cNvSpPr>
            <a:spLocks noChangeArrowheads="1"/>
          </p:cNvSpPr>
          <p:nvPr/>
        </p:nvSpPr>
        <p:spPr bwMode="auto">
          <a:xfrm>
            <a:off x="347663" y="122238"/>
            <a:ext cx="868838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r>
              <a:rPr lang="da-DK" sz="2400" b="1">
                <a:solidFill>
                  <a:srgbClr val="080808"/>
                </a:solidFill>
                <a:latin typeface="Verdana" charset="0"/>
              </a:rPr>
              <a:t>POLYURETHANE (1)</a:t>
            </a:r>
          </a:p>
        </p:txBody>
      </p:sp>
      <p:pic>
        <p:nvPicPr>
          <p:cNvPr id="92264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075" y="2589213"/>
            <a:ext cx="106203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642" name="Rectangle 18"/>
          <p:cNvSpPr>
            <a:spLocks noChangeArrowheads="1"/>
          </p:cNvSpPr>
          <p:nvPr/>
        </p:nvSpPr>
        <p:spPr bwMode="auto">
          <a:xfrm>
            <a:off x="393700" y="2476500"/>
            <a:ext cx="5911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spcAft>
                <a:spcPct val="20000"/>
              </a:spcAft>
              <a:buClr>
                <a:srgbClr val="C00000"/>
              </a:buClr>
              <a:buSzPct val="50000"/>
              <a:buFont typeface="Wingdings" charset="0"/>
              <a:buNone/>
            </a:pPr>
            <a:r>
              <a:rPr lang="da-DK" sz="1500">
                <a:solidFill>
                  <a:srgbClr val="080808"/>
                </a:solidFill>
                <a:latin typeface="Verdana" charset="0"/>
              </a:rPr>
              <a:t>Ergomat develops, manufactures and sells ergonomic solutions under own brands: Ergomat® mats, ErgoPerfect® chairs, Synchron® tables and DuraStripe™ striping tape for corporate customers worldwide.</a:t>
            </a:r>
            <a:r>
              <a:rPr lang="da-DK" sz="1500">
                <a:solidFill>
                  <a:srgbClr val="CC0000"/>
                </a:solidFill>
                <a:latin typeface="Verdana" charset="0"/>
              </a:rPr>
              <a:t> </a:t>
            </a:r>
            <a:r>
              <a:rPr lang="da-DK" sz="1500">
                <a:solidFill>
                  <a:srgbClr val="080808"/>
                </a:solidFill>
                <a:latin typeface="Verdana" charset="0"/>
              </a:rPr>
              <a:t>Market leader in the EU.</a:t>
            </a:r>
            <a:r>
              <a:rPr lang="da-DK" b="1">
                <a:solidFill>
                  <a:srgbClr val="080808"/>
                </a:solidFill>
                <a:latin typeface="Verdana" charset="0"/>
              </a:rPr>
              <a:t> </a:t>
            </a:r>
          </a:p>
        </p:txBody>
      </p:sp>
      <p:sp>
        <p:nvSpPr>
          <p:cNvPr id="922643" name="Rectangle 19"/>
          <p:cNvSpPr>
            <a:spLocks noChangeArrowheads="1"/>
          </p:cNvSpPr>
          <p:nvPr/>
        </p:nvSpPr>
        <p:spPr bwMode="auto">
          <a:xfrm>
            <a:off x="360363" y="2439988"/>
            <a:ext cx="8599487" cy="1322387"/>
          </a:xfrm>
          <a:prstGeom prst="rect">
            <a:avLst/>
          </a:prstGeom>
          <a:noFill/>
          <a:ln w="9525">
            <a:solidFill>
              <a:srgbClr val="BCB57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922644" name="Text Box 20"/>
          <p:cNvSpPr txBox="1">
            <a:spLocks noChangeArrowheads="1"/>
          </p:cNvSpPr>
          <p:nvPr/>
        </p:nvSpPr>
        <p:spPr bwMode="auto">
          <a:xfrm>
            <a:off x="6708775" y="3451225"/>
            <a:ext cx="520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Mats</a:t>
            </a:r>
          </a:p>
        </p:txBody>
      </p:sp>
      <p:sp>
        <p:nvSpPr>
          <p:cNvPr id="922645" name="Text Box 21"/>
          <p:cNvSpPr txBox="1">
            <a:spLocks noChangeArrowheads="1"/>
          </p:cNvSpPr>
          <p:nvPr/>
        </p:nvSpPr>
        <p:spPr bwMode="auto">
          <a:xfrm>
            <a:off x="7837488" y="3443288"/>
            <a:ext cx="9540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b="1">
                <a:solidFill>
                  <a:srgbClr val="080808"/>
                </a:solidFill>
                <a:latin typeface="Verdana" charset="0"/>
              </a:rPr>
              <a:t>DuraStripe</a:t>
            </a:r>
          </a:p>
        </p:txBody>
      </p:sp>
      <p:pic>
        <p:nvPicPr>
          <p:cNvPr id="9226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8425" y="2555875"/>
            <a:ext cx="1176338"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649" name="Rectangle 25"/>
          <p:cNvSpPr>
            <a:spLocks noChangeArrowheads="1"/>
          </p:cNvSpPr>
          <p:nvPr/>
        </p:nvSpPr>
        <p:spPr bwMode="auto">
          <a:xfrm>
            <a:off x="360363" y="3921125"/>
            <a:ext cx="5942012"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spcAft>
                <a:spcPct val="20000"/>
              </a:spcAft>
              <a:buClr>
                <a:srgbClr val="C00000"/>
              </a:buClr>
              <a:buSzPct val="50000"/>
              <a:buFont typeface="Wingdings" charset="0"/>
              <a:buNone/>
            </a:pPr>
            <a:r>
              <a:rPr lang="da-DK" sz="1500">
                <a:solidFill>
                  <a:srgbClr val="080808"/>
                </a:solidFill>
                <a:latin typeface="Verdana" charset="0"/>
              </a:rPr>
              <a:t>Tinby manufactures moulded products in solid, foamed and flexible PUR for the graphics, medical appliance, furniture, refrigerator, wind turbine and insulation industries.</a:t>
            </a:r>
            <a:r>
              <a:rPr lang="da-DK" sz="1500">
                <a:solidFill>
                  <a:srgbClr val="CC0000"/>
                </a:solidFill>
                <a:latin typeface="Verdana" charset="0"/>
              </a:rPr>
              <a:t> </a:t>
            </a:r>
            <a:r>
              <a:rPr lang="da-DK" sz="1500">
                <a:solidFill>
                  <a:srgbClr val="080808"/>
                </a:solidFill>
                <a:latin typeface="Verdana" charset="0"/>
              </a:rPr>
              <a:t>Global market leader within hard rollers.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psler">
  <a:themeElements>
    <a:clrScheme name="Kapsler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Kapsl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Kapsler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ler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ler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ler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Designs\Kapsler.pot</Template>
  <TotalTime>2995745</TotalTime>
  <Words>2141</Words>
  <Application>Microsoft Macintosh PowerPoint</Application>
  <PresentationFormat>Skærmshow (4:3)</PresentationFormat>
  <Paragraphs>421</Paragraphs>
  <Slides>25</Slides>
  <Notes>19</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3</vt:i4>
      </vt:variant>
      <vt:variant>
        <vt:lpstr>Diastitler</vt:lpstr>
      </vt:variant>
      <vt:variant>
        <vt:i4>25</vt:i4>
      </vt:variant>
    </vt:vector>
  </HeadingPairs>
  <TitlesOfParts>
    <vt:vector size="35" baseType="lpstr">
      <vt:lpstr>Times New Roman</vt:lpstr>
      <vt:lpstr>Verdana</vt:lpstr>
      <vt:lpstr>Arial</vt:lpstr>
      <vt:lpstr>Wingdings</vt:lpstr>
      <vt:lpstr>Symbol</vt:lpstr>
      <vt:lpstr>NewsGoth BT</vt:lpstr>
      <vt:lpstr>Kapsler</vt:lpstr>
      <vt:lpstr>Microsoft Graph-diagram</vt:lpstr>
      <vt:lpstr>Microsoft Office Excel-diagram</vt:lpstr>
      <vt:lpstr>Bitmap Image</vt:lpstr>
      <vt:lpstr>Annual Report 2007   Presentation by CEO Frank Gad  27 March 2008</vt:lpstr>
      <vt:lpstr>AGENDA</vt:lpstr>
      <vt:lpstr>SP GROUP – AN OVERVIEW</vt:lpstr>
      <vt:lpstr>HIGHLIGHTS - GROUP  </vt:lpstr>
      <vt:lpstr>GROUP HIGHLIGHTS 2007  </vt:lpstr>
      <vt:lpstr>PowerPoint-præsentation</vt:lpstr>
      <vt:lpstr>INJECTION MOULDING (1)</vt:lpstr>
      <vt:lpstr>INJECTION MOULDING (2)</vt:lpstr>
      <vt:lpstr>PowerPoint-præsentation</vt:lpstr>
      <vt:lpstr>POLYURETHANE (2)</vt:lpstr>
      <vt:lpstr>VACUUM FORMING (1)</vt:lpstr>
      <vt:lpstr>VACUUM FORMING (2)</vt:lpstr>
      <vt:lpstr>COATINGS (1)</vt:lpstr>
      <vt:lpstr>COATINGS (2)</vt:lpstr>
      <vt:lpstr>CREATING VALUE FOR THE SHAREHOLDERS</vt:lpstr>
      <vt:lpstr>PowerPoint-præsentation</vt:lpstr>
      <vt:lpstr>INCREASED SALES AND INTERNALISATION</vt:lpstr>
      <vt:lpstr>GROWTH INDUSTRIES AND OWN BRANDS</vt:lpstr>
      <vt:lpstr>RATIONALISATION OF DANISH PRODUCTION </vt:lpstr>
      <vt:lpstr>EXPANSION IN POLAND AND CHINA</vt:lpstr>
      <vt:lpstr>PowerPoint-præsentation</vt:lpstr>
      <vt:lpstr>LONG-TERM FINANCIAL OBJECTIVES</vt:lpstr>
      <vt:lpstr>OUTLOOK FOR 2008 </vt:lpstr>
      <vt:lpstr>FORWARD-LOOKING STATEMENTS</vt:lpstr>
      <vt:lpstr>TAK FOR I DAG</vt:lpstr>
    </vt:vector>
  </TitlesOfParts>
  <Company>Bottomline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annual results 2007 SP Group A/S</dc:title>
  <dc:subject>March 2008</dc:subject>
  <dc:creator>Frank Gad</dc:creator>
  <cp:lastModifiedBy>Dicte Bak</cp:lastModifiedBy>
  <cp:revision>1622</cp:revision>
  <dcterms:created xsi:type="dcterms:W3CDTF">2004-04-28T08:41:37Z</dcterms:created>
  <dcterms:modified xsi:type="dcterms:W3CDTF">2016-01-02T13:04:39Z</dcterms:modified>
</cp:coreProperties>
</file>